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97" r:id="rId4"/>
    <p:sldId id="295" r:id="rId5"/>
    <p:sldId id="302" r:id="rId6"/>
    <p:sldId id="299" r:id="rId7"/>
    <p:sldId id="300" r:id="rId8"/>
    <p:sldId id="282" r:id="rId9"/>
    <p:sldId id="275" r:id="rId10"/>
    <p:sldId id="303" r:id="rId11"/>
    <p:sldId id="316" r:id="rId12"/>
    <p:sldId id="310" r:id="rId13"/>
    <p:sldId id="301" r:id="rId14"/>
    <p:sldId id="304" r:id="rId15"/>
    <p:sldId id="258" r:id="rId16"/>
    <p:sldId id="259" r:id="rId17"/>
    <p:sldId id="260" r:id="rId18"/>
    <p:sldId id="261" r:id="rId19"/>
    <p:sldId id="329" r:id="rId20"/>
    <p:sldId id="266" r:id="rId21"/>
    <p:sldId id="262" r:id="rId22"/>
    <p:sldId id="265" r:id="rId23"/>
    <p:sldId id="268" r:id="rId24"/>
    <p:sldId id="267" r:id="rId25"/>
    <p:sldId id="306" r:id="rId26"/>
    <p:sldId id="305" r:id="rId27"/>
    <p:sldId id="272" r:id="rId28"/>
    <p:sldId id="271" r:id="rId29"/>
    <p:sldId id="270" r:id="rId30"/>
    <p:sldId id="273" r:id="rId31"/>
    <p:sldId id="274" r:id="rId32"/>
    <p:sldId id="283" r:id="rId33"/>
    <p:sldId id="298" r:id="rId34"/>
    <p:sldId id="314" r:id="rId35"/>
    <p:sldId id="313" r:id="rId36"/>
    <p:sldId id="315" r:id="rId37"/>
    <p:sldId id="293" r:id="rId38"/>
    <p:sldId id="327" r:id="rId39"/>
    <p:sldId id="331" r:id="rId40"/>
    <p:sldId id="263" r:id="rId41"/>
    <p:sldId id="278" r:id="rId42"/>
    <p:sldId id="277" r:id="rId43"/>
    <p:sldId id="279" r:id="rId44"/>
    <p:sldId id="322" r:id="rId45"/>
    <p:sldId id="323" r:id="rId46"/>
    <p:sldId id="319" r:id="rId47"/>
    <p:sldId id="317" r:id="rId48"/>
    <p:sldId id="320" r:id="rId49"/>
    <p:sldId id="321" r:id="rId50"/>
    <p:sldId id="280" r:id="rId51"/>
    <p:sldId id="325" r:id="rId52"/>
    <p:sldId id="269" r:id="rId53"/>
    <p:sldId id="324" r:id="rId54"/>
    <p:sldId id="326" r:id="rId5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9767"/>
  </p:normalViewPr>
  <p:slideViewPr>
    <p:cSldViewPr snapToGrid="0">
      <p:cViewPr>
        <p:scale>
          <a:sx n="86" d="100"/>
          <a:sy n="86" d="100"/>
        </p:scale>
        <p:origin x="48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2020 Household Income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CN"/>
        </a:p>
      </c:txPr>
    </c:title>
    <c:autoTitleDeleted val="0"/>
    <c:plotArea>
      <c:layout/>
      <c:pieChart>
        <c:varyColors val="1"/>
        <c:ser>
          <c:idx val="0"/>
          <c:order val="0"/>
          <c:tx>
            <c:strRef>
              <c:f>Sheet1!$B$1</c:f>
              <c:strCache>
                <c:ptCount val="1"/>
                <c:pt idx="0">
                  <c:v>Household Income</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65B-EE48-BE73-CC2E4143991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65B-EE48-BE73-CC2E4143991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65B-EE48-BE73-CC2E4143991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65B-EE48-BE73-CC2E41439914}"/>
              </c:ext>
            </c:extLst>
          </c:dPt>
          <c:dLbls>
            <c:dLbl>
              <c:idx val="0"/>
              <c:dLblPos val="ctr"/>
              <c:showLegendKey val="0"/>
              <c:showVal val="0"/>
              <c:showCatName val="1"/>
              <c:showSerName val="0"/>
              <c:showPercent val="1"/>
              <c:showBubbleSize val="0"/>
              <c:extLst>
                <c:ext xmlns:c15="http://schemas.microsoft.com/office/drawing/2012/chart" uri="{CE6537A1-D6FC-4f65-9D91-7224C49458BB}">
                  <c15:layout>
                    <c:manualLayout>
                      <c:w val="0.21762840317146084"/>
                      <c:h val="0.20510188679245284"/>
                    </c:manualLayout>
                  </c15:layout>
                </c:ext>
                <c:ext xmlns:c16="http://schemas.microsoft.com/office/drawing/2014/chart" uri="{C3380CC4-5D6E-409C-BE32-E72D297353CC}">
                  <c16:uniqueId val="{00000001-065B-EE48-BE73-CC2E41439914}"/>
                </c:ext>
              </c:extLst>
            </c:dLbl>
            <c:dLbl>
              <c:idx val="1"/>
              <c:layout>
                <c:manualLayout>
                  <c:x val="0.15615385384484637"/>
                  <c:y val="-0.1021242608824841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65B-EE48-BE73-CC2E4143991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CN"/>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Household Consumption</c:v>
                </c:pt>
                <c:pt idx="1">
                  <c:v>Social Transfer in Kind</c:v>
                </c:pt>
                <c:pt idx="2">
                  <c:v>Gross Capital Formation</c:v>
                </c:pt>
                <c:pt idx="3">
                  <c:v>Net Savings</c:v>
                </c:pt>
              </c:strCache>
            </c:strRef>
          </c:cat>
          <c:val>
            <c:numRef>
              <c:f>Sheet1!$B$2:$B$5</c:f>
              <c:numCache>
                <c:formatCode>General</c:formatCode>
                <c:ptCount val="4"/>
                <c:pt idx="0">
                  <c:v>38.700000000000003</c:v>
                </c:pt>
                <c:pt idx="1">
                  <c:v>6.8</c:v>
                </c:pt>
                <c:pt idx="2">
                  <c:v>12.6</c:v>
                </c:pt>
                <c:pt idx="3">
                  <c:v>11.3</c:v>
                </c:pt>
              </c:numCache>
            </c:numRef>
          </c:val>
          <c:extLst>
            <c:ext xmlns:c16="http://schemas.microsoft.com/office/drawing/2014/chart" uri="{C3380CC4-5D6E-409C-BE32-E72D297353CC}">
              <c16:uniqueId val="{00000008-065B-EE48-BE73-CC2E41439914}"/>
            </c:ext>
          </c:extLst>
        </c:ser>
        <c:dLbls>
          <c:dLblPos val="ctr"/>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F8D000-1F85-4C79-B73F-225327BC542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6F8ADFC-04A2-4FF7-9A41-E8FB7F054131}">
      <dgm:prSet/>
      <dgm:spPr/>
      <dgm:t>
        <a:bodyPr/>
        <a:lstStyle/>
        <a:p>
          <a:pPr>
            <a:lnSpc>
              <a:spcPct val="100000"/>
            </a:lnSpc>
            <a:defRPr cap="all"/>
          </a:pPr>
          <a:r>
            <a:rPr lang="en-US" dirty="0">
              <a:latin typeface="Candara" panose="020E0502030303020204" pitchFamily="34" charset="0"/>
            </a:rPr>
            <a:t>Localization</a:t>
          </a:r>
        </a:p>
      </dgm:t>
    </dgm:pt>
    <dgm:pt modelId="{1476CD55-EDBD-4F00-982B-144974318B9D}" type="parTrans" cxnId="{82B06D80-8FD3-4D1A-9D59-9CA1457D5F42}">
      <dgm:prSet/>
      <dgm:spPr/>
      <dgm:t>
        <a:bodyPr/>
        <a:lstStyle/>
        <a:p>
          <a:endParaRPr lang="en-US"/>
        </a:p>
      </dgm:t>
    </dgm:pt>
    <dgm:pt modelId="{C4A63912-5C87-4577-828B-870AF9465038}" type="sibTrans" cxnId="{82B06D80-8FD3-4D1A-9D59-9CA1457D5F42}">
      <dgm:prSet/>
      <dgm:spPr/>
      <dgm:t>
        <a:bodyPr/>
        <a:lstStyle/>
        <a:p>
          <a:pPr>
            <a:lnSpc>
              <a:spcPct val="100000"/>
            </a:lnSpc>
          </a:pPr>
          <a:endParaRPr lang="en-US"/>
        </a:p>
      </dgm:t>
    </dgm:pt>
    <dgm:pt modelId="{24F751B7-CE0A-4A57-B733-CFED3EB2112A}">
      <dgm:prSet/>
      <dgm:spPr/>
      <dgm:t>
        <a:bodyPr/>
        <a:lstStyle/>
        <a:p>
          <a:pPr>
            <a:lnSpc>
              <a:spcPct val="100000"/>
            </a:lnSpc>
            <a:defRPr cap="all"/>
          </a:pPr>
          <a:r>
            <a:rPr lang="en-US" dirty="0">
              <a:latin typeface="Candara" panose="020E0502030303020204" pitchFamily="34" charset="0"/>
            </a:rPr>
            <a:t>Pay-as-you-go</a:t>
          </a:r>
        </a:p>
      </dgm:t>
    </dgm:pt>
    <dgm:pt modelId="{550CD878-371D-4468-B7C9-0B655977A21B}" type="parTrans" cxnId="{91D91865-E473-4DE7-9523-89DAB1784544}">
      <dgm:prSet/>
      <dgm:spPr/>
      <dgm:t>
        <a:bodyPr/>
        <a:lstStyle/>
        <a:p>
          <a:endParaRPr lang="en-US"/>
        </a:p>
      </dgm:t>
    </dgm:pt>
    <dgm:pt modelId="{96C25895-3233-45CD-AEEF-77634D787FA3}" type="sibTrans" cxnId="{91D91865-E473-4DE7-9523-89DAB1784544}">
      <dgm:prSet/>
      <dgm:spPr/>
      <dgm:t>
        <a:bodyPr/>
        <a:lstStyle/>
        <a:p>
          <a:pPr>
            <a:lnSpc>
              <a:spcPct val="100000"/>
            </a:lnSpc>
          </a:pPr>
          <a:endParaRPr lang="en-US"/>
        </a:p>
      </dgm:t>
    </dgm:pt>
    <dgm:pt modelId="{5DC87642-4AE1-45F3-ACB1-F5351D57159B}">
      <dgm:prSet/>
      <dgm:spPr/>
      <dgm:t>
        <a:bodyPr/>
        <a:lstStyle/>
        <a:p>
          <a:pPr>
            <a:lnSpc>
              <a:spcPct val="100000"/>
            </a:lnSpc>
            <a:defRPr cap="all"/>
          </a:pPr>
          <a:r>
            <a:rPr lang="en-US" dirty="0">
              <a:latin typeface="Candara" panose="020E0502030303020204" pitchFamily="34" charset="0"/>
            </a:rPr>
            <a:t>Political responsibility</a:t>
          </a:r>
        </a:p>
      </dgm:t>
    </dgm:pt>
    <dgm:pt modelId="{2FBC1FBB-A7FB-489E-B591-CEBA05EAA679}" type="parTrans" cxnId="{59F11A73-50CE-4853-8A1A-48EA3C81A146}">
      <dgm:prSet/>
      <dgm:spPr/>
      <dgm:t>
        <a:bodyPr/>
        <a:lstStyle/>
        <a:p>
          <a:endParaRPr lang="en-US"/>
        </a:p>
      </dgm:t>
    </dgm:pt>
    <dgm:pt modelId="{AFBC27F2-FB8A-4105-838D-461572DAB9A3}" type="sibTrans" cxnId="{59F11A73-50CE-4853-8A1A-48EA3C81A146}">
      <dgm:prSet/>
      <dgm:spPr/>
      <dgm:t>
        <a:bodyPr/>
        <a:lstStyle/>
        <a:p>
          <a:endParaRPr lang="en-US"/>
        </a:p>
      </dgm:t>
    </dgm:pt>
    <dgm:pt modelId="{4C5E85D2-C8BD-4E8A-8D96-6B3AE10FD80A}" type="pres">
      <dgm:prSet presAssocID="{DDF8D000-1F85-4C79-B73F-225327BC542E}" presName="root" presStyleCnt="0">
        <dgm:presLayoutVars>
          <dgm:dir/>
          <dgm:resizeHandles val="exact"/>
        </dgm:presLayoutVars>
      </dgm:prSet>
      <dgm:spPr/>
    </dgm:pt>
    <dgm:pt modelId="{CCC45347-45A1-4DDE-BCBB-F6DCE8FE8ECC}" type="pres">
      <dgm:prSet presAssocID="{06F8ADFC-04A2-4FF7-9A41-E8FB7F054131}" presName="compNode" presStyleCnt="0"/>
      <dgm:spPr/>
    </dgm:pt>
    <dgm:pt modelId="{D2FF262C-7D50-4EBF-BFE8-399B64462E19}" type="pres">
      <dgm:prSet presAssocID="{06F8ADFC-04A2-4FF7-9A41-E8FB7F054131}" presName="iconBgRect" presStyleLbl="bgShp" presStyleIdx="0" presStyleCnt="3"/>
      <dgm:spPr/>
    </dgm:pt>
    <dgm:pt modelId="{2D7EE074-C434-4AA5-B194-43DAACFA268E}" type="pres">
      <dgm:prSet presAssocID="{06F8ADFC-04A2-4FF7-9A41-E8FB7F0541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A06FB81B-AA2A-48C0-A7C6-6C48D0E9820F}" type="pres">
      <dgm:prSet presAssocID="{06F8ADFC-04A2-4FF7-9A41-E8FB7F054131}" presName="spaceRect" presStyleCnt="0"/>
      <dgm:spPr/>
    </dgm:pt>
    <dgm:pt modelId="{1CD46F89-E99E-49A1-ABB4-FA468F7C70AE}" type="pres">
      <dgm:prSet presAssocID="{06F8ADFC-04A2-4FF7-9A41-E8FB7F054131}" presName="textRect" presStyleLbl="revTx" presStyleIdx="0" presStyleCnt="3">
        <dgm:presLayoutVars>
          <dgm:chMax val="1"/>
          <dgm:chPref val="1"/>
        </dgm:presLayoutVars>
      </dgm:prSet>
      <dgm:spPr/>
    </dgm:pt>
    <dgm:pt modelId="{EE1FBBFB-7061-4B87-80D3-ABEB5873825E}" type="pres">
      <dgm:prSet presAssocID="{C4A63912-5C87-4577-828B-870AF9465038}" presName="sibTrans" presStyleCnt="0"/>
      <dgm:spPr/>
    </dgm:pt>
    <dgm:pt modelId="{4965B22B-4251-4C02-8087-FC735013E306}" type="pres">
      <dgm:prSet presAssocID="{24F751B7-CE0A-4A57-B733-CFED3EB2112A}" presName="compNode" presStyleCnt="0"/>
      <dgm:spPr/>
    </dgm:pt>
    <dgm:pt modelId="{6D2611DC-D6FA-4F35-A162-16886AFA5234}" type="pres">
      <dgm:prSet presAssocID="{24F751B7-CE0A-4A57-B733-CFED3EB2112A}" presName="iconBgRect" presStyleLbl="bgShp" presStyleIdx="1" presStyleCnt="3"/>
      <dgm:spPr/>
    </dgm:pt>
    <dgm:pt modelId="{DB16B8E6-195F-42BB-A2A9-ECBD4B030DD5}" type="pres">
      <dgm:prSet presAssocID="{24F751B7-CE0A-4A57-B733-CFED3EB211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511C631D-84DA-4554-A3F8-2552206D3B22}" type="pres">
      <dgm:prSet presAssocID="{24F751B7-CE0A-4A57-B733-CFED3EB2112A}" presName="spaceRect" presStyleCnt="0"/>
      <dgm:spPr/>
    </dgm:pt>
    <dgm:pt modelId="{51954B8F-C129-471B-AFEE-79F88A672A5D}" type="pres">
      <dgm:prSet presAssocID="{24F751B7-CE0A-4A57-B733-CFED3EB2112A}" presName="textRect" presStyleLbl="revTx" presStyleIdx="1" presStyleCnt="3">
        <dgm:presLayoutVars>
          <dgm:chMax val="1"/>
          <dgm:chPref val="1"/>
        </dgm:presLayoutVars>
      </dgm:prSet>
      <dgm:spPr/>
    </dgm:pt>
    <dgm:pt modelId="{CCB02F5C-3E29-4B1C-A7FC-2308B8886DDF}" type="pres">
      <dgm:prSet presAssocID="{96C25895-3233-45CD-AEEF-77634D787FA3}" presName="sibTrans" presStyleCnt="0"/>
      <dgm:spPr/>
    </dgm:pt>
    <dgm:pt modelId="{8A5EE853-04E5-43DD-AFEA-DF5297CA641F}" type="pres">
      <dgm:prSet presAssocID="{5DC87642-4AE1-45F3-ACB1-F5351D57159B}" presName="compNode" presStyleCnt="0"/>
      <dgm:spPr/>
    </dgm:pt>
    <dgm:pt modelId="{DC5D8DEB-DBA2-42C0-88FD-04FBA7078CC8}" type="pres">
      <dgm:prSet presAssocID="{5DC87642-4AE1-45F3-ACB1-F5351D57159B}" presName="iconBgRect" presStyleLbl="bgShp" presStyleIdx="2" presStyleCnt="3"/>
      <dgm:spPr/>
    </dgm:pt>
    <dgm:pt modelId="{1F4D7648-313C-43BF-8A80-0154583D03F3}" type="pres">
      <dgm:prSet presAssocID="{5DC87642-4AE1-45F3-ACB1-F5351D5715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nk"/>
        </a:ext>
      </dgm:extLst>
    </dgm:pt>
    <dgm:pt modelId="{C95DD3EE-8607-457C-8401-C988F9890775}" type="pres">
      <dgm:prSet presAssocID="{5DC87642-4AE1-45F3-ACB1-F5351D57159B}" presName="spaceRect" presStyleCnt="0"/>
      <dgm:spPr/>
    </dgm:pt>
    <dgm:pt modelId="{83CC6242-4E61-4782-9A46-5602C308BD3B}" type="pres">
      <dgm:prSet presAssocID="{5DC87642-4AE1-45F3-ACB1-F5351D57159B}" presName="textRect" presStyleLbl="revTx" presStyleIdx="2" presStyleCnt="3">
        <dgm:presLayoutVars>
          <dgm:chMax val="1"/>
          <dgm:chPref val="1"/>
        </dgm:presLayoutVars>
      </dgm:prSet>
      <dgm:spPr/>
    </dgm:pt>
  </dgm:ptLst>
  <dgm:cxnLst>
    <dgm:cxn modelId="{53A70000-BCAB-4F41-949C-64D33F21B56A}" type="presOf" srcId="{06F8ADFC-04A2-4FF7-9A41-E8FB7F054131}" destId="{1CD46F89-E99E-49A1-ABB4-FA468F7C70AE}" srcOrd="0" destOrd="0" presId="urn:microsoft.com/office/officeart/2018/5/layout/IconCircleLabelList"/>
    <dgm:cxn modelId="{B549131E-1109-A543-8918-9D304916092C}" type="presOf" srcId="{5DC87642-4AE1-45F3-ACB1-F5351D57159B}" destId="{83CC6242-4E61-4782-9A46-5602C308BD3B}" srcOrd="0" destOrd="0" presId="urn:microsoft.com/office/officeart/2018/5/layout/IconCircleLabelList"/>
    <dgm:cxn modelId="{91D91865-E473-4DE7-9523-89DAB1784544}" srcId="{DDF8D000-1F85-4C79-B73F-225327BC542E}" destId="{24F751B7-CE0A-4A57-B733-CFED3EB2112A}" srcOrd="1" destOrd="0" parTransId="{550CD878-371D-4468-B7C9-0B655977A21B}" sibTransId="{96C25895-3233-45CD-AEEF-77634D787FA3}"/>
    <dgm:cxn modelId="{59F11A73-50CE-4853-8A1A-48EA3C81A146}" srcId="{DDF8D000-1F85-4C79-B73F-225327BC542E}" destId="{5DC87642-4AE1-45F3-ACB1-F5351D57159B}" srcOrd="2" destOrd="0" parTransId="{2FBC1FBB-A7FB-489E-B591-CEBA05EAA679}" sibTransId="{AFBC27F2-FB8A-4105-838D-461572DAB9A3}"/>
    <dgm:cxn modelId="{82B06D80-8FD3-4D1A-9D59-9CA1457D5F42}" srcId="{DDF8D000-1F85-4C79-B73F-225327BC542E}" destId="{06F8ADFC-04A2-4FF7-9A41-E8FB7F054131}" srcOrd="0" destOrd="0" parTransId="{1476CD55-EDBD-4F00-982B-144974318B9D}" sibTransId="{C4A63912-5C87-4577-828B-870AF9465038}"/>
    <dgm:cxn modelId="{F54EBAA5-AD53-6B4C-AFDE-B75A80BEFCD1}" type="presOf" srcId="{DDF8D000-1F85-4C79-B73F-225327BC542E}" destId="{4C5E85D2-C8BD-4E8A-8D96-6B3AE10FD80A}" srcOrd="0" destOrd="0" presId="urn:microsoft.com/office/officeart/2018/5/layout/IconCircleLabelList"/>
    <dgm:cxn modelId="{7D4487E6-1CFE-2241-8D1B-113E3F771E5A}" type="presOf" srcId="{24F751B7-CE0A-4A57-B733-CFED3EB2112A}" destId="{51954B8F-C129-471B-AFEE-79F88A672A5D}" srcOrd="0" destOrd="0" presId="urn:microsoft.com/office/officeart/2018/5/layout/IconCircleLabelList"/>
    <dgm:cxn modelId="{57583AB0-9B93-F443-985E-605736D225F8}" type="presParOf" srcId="{4C5E85D2-C8BD-4E8A-8D96-6B3AE10FD80A}" destId="{CCC45347-45A1-4DDE-BCBB-F6DCE8FE8ECC}" srcOrd="0" destOrd="0" presId="urn:microsoft.com/office/officeart/2018/5/layout/IconCircleLabelList"/>
    <dgm:cxn modelId="{D29DC37F-EF39-1748-B05C-73AC2A9F7E99}" type="presParOf" srcId="{CCC45347-45A1-4DDE-BCBB-F6DCE8FE8ECC}" destId="{D2FF262C-7D50-4EBF-BFE8-399B64462E19}" srcOrd="0" destOrd="0" presId="urn:microsoft.com/office/officeart/2018/5/layout/IconCircleLabelList"/>
    <dgm:cxn modelId="{6B02B1FB-088D-5A4F-8F7A-AA6848692777}" type="presParOf" srcId="{CCC45347-45A1-4DDE-BCBB-F6DCE8FE8ECC}" destId="{2D7EE074-C434-4AA5-B194-43DAACFA268E}" srcOrd="1" destOrd="0" presId="urn:microsoft.com/office/officeart/2018/5/layout/IconCircleLabelList"/>
    <dgm:cxn modelId="{A3A05E6E-F85B-1246-9E98-2662B9875861}" type="presParOf" srcId="{CCC45347-45A1-4DDE-BCBB-F6DCE8FE8ECC}" destId="{A06FB81B-AA2A-48C0-A7C6-6C48D0E9820F}" srcOrd="2" destOrd="0" presId="urn:microsoft.com/office/officeart/2018/5/layout/IconCircleLabelList"/>
    <dgm:cxn modelId="{CC7F3177-C321-EF4A-8A91-544074A92E0D}" type="presParOf" srcId="{CCC45347-45A1-4DDE-BCBB-F6DCE8FE8ECC}" destId="{1CD46F89-E99E-49A1-ABB4-FA468F7C70AE}" srcOrd="3" destOrd="0" presId="urn:microsoft.com/office/officeart/2018/5/layout/IconCircleLabelList"/>
    <dgm:cxn modelId="{D91A1E2C-8C80-7E4E-9A61-976F70BB2AE5}" type="presParOf" srcId="{4C5E85D2-C8BD-4E8A-8D96-6B3AE10FD80A}" destId="{EE1FBBFB-7061-4B87-80D3-ABEB5873825E}" srcOrd="1" destOrd="0" presId="urn:microsoft.com/office/officeart/2018/5/layout/IconCircleLabelList"/>
    <dgm:cxn modelId="{B4B966DE-8073-E044-9652-88938A34F5F3}" type="presParOf" srcId="{4C5E85D2-C8BD-4E8A-8D96-6B3AE10FD80A}" destId="{4965B22B-4251-4C02-8087-FC735013E306}" srcOrd="2" destOrd="0" presId="urn:microsoft.com/office/officeart/2018/5/layout/IconCircleLabelList"/>
    <dgm:cxn modelId="{383D2F72-FBCA-CE42-8A3E-04219D7C1799}" type="presParOf" srcId="{4965B22B-4251-4C02-8087-FC735013E306}" destId="{6D2611DC-D6FA-4F35-A162-16886AFA5234}" srcOrd="0" destOrd="0" presId="urn:microsoft.com/office/officeart/2018/5/layout/IconCircleLabelList"/>
    <dgm:cxn modelId="{8CE71C5A-76E9-5145-A529-F03EA588E319}" type="presParOf" srcId="{4965B22B-4251-4C02-8087-FC735013E306}" destId="{DB16B8E6-195F-42BB-A2A9-ECBD4B030DD5}" srcOrd="1" destOrd="0" presId="urn:microsoft.com/office/officeart/2018/5/layout/IconCircleLabelList"/>
    <dgm:cxn modelId="{15572D14-034E-B94A-966F-EF651F3B65CD}" type="presParOf" srcId="{4965B22B-4251-4C02-8087-FC735013E306}" destId="{511C631D-84DA-4554-A3F8-2552206D3B22}" srcOrd="2" destOrd="0" presId="urn:microsoft.com/office/officeart/2018/5/layout/IconCircleLabelList"/>
    <dgm:cxn modelId="{79A511A8-562D-1548-A029-FB72861D5D06}" type="presParOf" srcId="{4965B22B-4251-4C02-8087-FC735013E306}" destId="{51954B8F-C129-471B-AFEE-79F88A672A5D}" srcOrd="3" destOrd="0" presId="urn:microsoft.com/office/officeart/2018/5/layout/IconCircleLabelList"/>
    <dgm:cxn modelId="{B1049BED-F1BF-DC46-A0C0-FE6C0F3BC357}" type="presParOf" srcId="{4C5E85D2-C8BD-4E8A-8D96-6B3AE10FD80A}" destId="{CCB02F5C-3E29-4B1C-A7FC-2308B8886DDF}" srcOrd="3" destOrd="0" presId="urn:microsoft.com/office/officeart/2018/5/layout/IconCircleLabelList"/>
    <dgm:cxn modelId="{F6803CAB-0EBE-BE49-9387-259E38946645}" type="presParOf" srcId="{4C5E85D2-C8BD-4E8A-8D96-6B3AE10FD80A}" destId="{8A5EE853-04E5-43DD-AFEA-DF5297CA641F}" srcOrd="4" destOrd="0" presId="urn:microsoft.com/office/officeart/2018/5/layout/IconCircleLabelList"/>
    <dgm:cxn modelId="{2EF14321-8BE6-3E4E-839E-D67A110A828F}" type="presParOf" srcId="{8A5EE853-04E5-43DD-AFEA-DF5297CA641F}" destId="{DC5D8DEB-DBA2-42C0-88FD-04FBA7078CC8}" srcOrd="0" destOrd="0" presId="urn:microsoft.com/office/officeart/2018/5/layout/IconCircleLabelList"/>
    <dgm:cxn modelId="{0FAEFEED-7359-2C4D-8EFA-D3CCB43A7BEB}" type="presParOf" srcId="{8A5EE853-04E5-43DD-AFEA-DF5297CA641F}" destId="{1F4D7648-313C-43BF-8A80-0154583D03F3}" srcOrd="1" destOrd="0" presId="urn:microsoft.com/office/officeart/2018/5/layout/IconCircleLabelList"/>
    <dgm:cxn modelId="{6147DBD1-9BFD-824A-8BF6-616AA2FD28AF}" type="presParOf" srcId="{8A5EE853-04E5-43DD-AFEA-DF5297CA641F}" destId="{C95DD3EE-8607-457C-8401-C988F9890775}" srcOrd="2" destOrd="0" presId="urn:microsoft.com/office/officeart/2018/5/layout/IconCircleLabelList"/>
    <dgm:cxn modelId="{E2F7EC3D-874C-6048-9E45-5BB213F8F8EC}" type="presParOf" srcId="{8A5EE853-04E5-43DD-AFEA-DF5297CA641F}" destId="{83CC6242-4E61-4782-9A46-5602C308BD3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F262C-7D50-4EBF-BFE8-399B64462E19}">
      <dsp:nvSpPr>
        <dsp:cNvPr id="0" name=""/>
        <dsp:cNvSpPr/>
      </dsp:nvSpPr>
      <dsp:spPr>
        <a:xfrm>
          <a:off x="679050"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EE074-C434-4AA5-B194-43DAACFA268E}">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46F89-E99E-49A1-ABB4-FA468F7C70A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latin typeface="Candara" panose="020E0502030303020204" pitchFamily="34" charset="0"/>
            </a:rPr>
            <a:t>Localization</a:t>
          </a:r>
        </a:p>
      </dsp:txBody>
      <dsp:txXfrm>
        <a:off x="75768" y="3053169"/>
        <a:ext cx="3093750" cy="720000"/>
      </dsp:txXfrm>
    </dsp:sp>
    <dsp:sp modelId="{6D2611DC-D6FA-4F35-A162-16886AFA5234}">
      <dsp:nvSpPr>
        <dsp:cNvPr id="0" name=""/>
        <dsp:cNvSpPr/>
      </dsp:nvSpPr>
      <dsp:spPr>
        <a:xfrm>
          <a:off x="4314206"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6B8E6-195F-42BB-A2A9-ECBD4B030DD5}">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954B8F-C129-471B-AFEE-79F88A672A5D}">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latin typeface="Candara" panose="020E0502030303020204" pitchFamily="34" charset="0"/>
            </a:rPr>
            <a:t>Pay-as-you-go</a:t>
          </a:r>
        </a:p>
      </dsp:txBody>
      <dsp:txXfrm>
        <a:off x="3710925" y="3053169"/>
        <a:ext cx="3093750" cy="720000"/>
      </dsp:txXfrm>
    </dsp:sp>
    <dsp:sp modelId="{DC5D8DEB-DBA2-42C0-88FD-04FBA7078CC8}">
      <dsp:nvSpPr>
        <dsp:cNvPr id="0" name=""/>
        <dsp:cNvSpPr/>
      </dsp:nvSpPr>
      <dsp:spPr>
        <a:xfrm>
          <a:off x="7949362"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D7648-313C-43BF-8A80-0154583D03F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C6242-4E61-4782-9A46-5602C308BD3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latin typeface="Candara" panose="020E0502030303020204" pitchFamily="34" charset="0"/>
            </a:rPr>
            <a:t>Political responsibility</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B4D77-BED3-6F40-91CE-C4193F49B148}" type="datetimeFigureOut">
              <a:rPr lang="en-US" smtClean="0"/>
              <a:t>4/15/24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F5314-6C58-0643-8ED3-06907B090CE7}" type="slidenum">
              <a:rPr lang="en-US" smtClean="0"/>
              <a:t>‹#›</a:t>
            </a:fld>
            <a:endParaRPr lang="en-US"/>
          </a:p>
        </p:txBody>
      </p:sp>
    </p:spTree>
    <p:extLst>
      <p:ext uri="{BB962C8B-B14F-4D97-AF65-F5344CB8AC3E}">
        <p14:creationId xmlns:p14="http://schemas.microsoft.com/office/powerpoint/2010/main" val="18545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a:t>
            </a:fld>
            <a:endParaRPr lang="en-US"/>
          </a:p>
        </p:txBody>
      </p:sp>
    </p:spTree>
    <p:extLst>
      <p:ext uri="{BB962C8B-B14F-4D97-AF65-F5344CB8AC3E}">
        <p14:creationId xmlns:p14="http://schemas.microsoft.com/office/powerpoint/2010/main" val="193214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From a legislation point, this hypothesis is certainly true. This transition began with the introduction of a pension scheme in 1997, followed by healthcare in 1998, and unemployment insurance in 1999. </a:t>
            </a:r>
          </a:p>
          <a:p>
            <a:endParaRPr lang="en-US" b="0" i="0" dirty="0">
              <a:solidFill>
                <a:srgbClr val="D1D5DB"/>
              </a:solidFill>
              <a:effectLst/>
              <a:latin typeface="Söhne"/>
            </a:endParaRPr>
          </a:p>
          <a:p>
            <a:r>
              <a:rPr lang="en-US" b="0" i="0" dirty="0">
                <a:solidFill>
                  <a:srgbClr val="D1D5DB"/>
                </a:solidFill>
                <a:effectLst/>
                <a:latin typeface="Söhne"/>
              </a:rPr>
              <a:t>Despite these changes, local governments struggled with inadequate fiscal resources to support these welfare programs. After all, SOE were losing money and these workers never contributed to social securities.</a:t>
            </a:r>
          </a:p>
          <a:p>
            <a:endParaRPr lang="en-US" b="0" i="0" dirty="0">
              <a:solidFill>
                <a:srgbClr val="D1D5DB"/>
              </a:solidFill>
              <a:effectLst/>
              <a:latin typeface="Söhne"/>
            </a:endParaRPr>
          </a:p>
          <a:p>
            <a:r>
              <a:rPr lang="en-US" b="0" i="0" dirty="0">
                <a:solidFill>
                  <a:srgbClr val="D1D5DB"/>
                </a:solidFill>
                <a:effectLst/>
                <a:latin typeface="Söhne"/>
              </a:rPr>
              <a:t>The need to identify new revenue streams became evident, and one such solution was to levy social security contributions on the burgeoning new economy.</a:t>
            </a:r>
          </a:p>
          <a:p>
            <a:endParaRPr lang="en-US" b="0" i="0" dirty="0">
              <a:solidFill>
                <a:srgbClr val="D1D5DB"/>
              </a:solidFill>
              <a:effectLst/>
              <a:latin typeface="Söhne"/>
            </a:endParaRPr>
          </a:p>
          <a:p>
            <a:r>
              <a:rPr lang="en-US" b="0" i="0" dirty="0">
                <a:solidFill>
                  <a:srgbClr val="D1D5DB"/>
                </a:solidFill>
                <a:effectLst/>
                <a:latin typeface="Söhne"/>
              </a:rPr>
              <a:t>This paper looks at this critical juncture where SOE layoffs and welfare state coincided and argue that there is a causal relationship here.</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10</a:t>
            </a:fld>
            <a:endParaRPr lang="en-US"/>
          </a:p>
        </p:txBody>
      </p:sp>
    </p:spTree>
    <p:extLst>
      <p:ext uri="{BB962C8B-B14F-4D97-AF65-F5344CB8AC3E}">
        <p14:creationId xmlns:p14="http://schemas.microsoft.com/office/powerpoint/2010/main" val="229216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single out three critical features of China’s social security system that is relevant to my theory</a:t>
            </a:r>
          </a:p>
          <a:p>
            <a:r>
              <a:rPr lang="en-US" dirty="0"/>
              <a:t>Localization, pay-as-you-go, political responsibility</a:t>
            </a:r>
          </a:p>
        </p:txBody>
      </p:sp>
      <p:sp>
        <p:nvSpPr>
          <p:cNvPr id="4" name="Slide Number Placeholder 3"/>
          <p:cNvSpPr>
            <a:spLocks noGrp="1"/>
          </p:cNvSpPr>
          <p:nvPr>
            <p:ph type="sldNum" sz="quarter" idx="5"/>
          </p:nvPr>
        </p:nvSpPr>
        <p:spPr/>
        <p:txBody>
          <a:bodyPr/>
          <a:lstStyle/>
          <a:p>
            <a:fld id="{0E6F5314-6C58-0643-8ED3-06907B090CE7}" type="slidenum">
              <a:rPr lang="en-US" smtClean="0"/>
              <a:t>11</a:t>
            </a:fld>
            <a:endParaRPr lang="en-US"/>
          </a:p>
        </p:txBody>
      </p:sp>
    </p:spTree>
    <p:extLst>
      <p:ext uri="{BB962C8B-B14F-4D97-AF65-F5344CB8AC3E}">
        <p14:creationId xmlns:p14="http://schemas.microsoft.com/office/powerpoint/2010/main" val="123842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China, the administration of social security funds is managed at the county level, with each city overseeing its own resources through a system known as low-level pooling. </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early 2000s, each county had an independent social security fund that each is only responsible for its own residents.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As a result, there are huge variations in enforcement and mandated contribution rates.</a:t>
            </a:r>
          </a:p>
        </p:txBody>
      </p:sp>
      <p:sp>
        <p:nvSpPr>
          <p:cNvPr id="4" name="Slide Number Placeholder 3"/>
          <p:cNvSpPr>
            <a:spLocks noGrp="1"/>
          </p:cNvSpPr>
          <p:nvPr>
            <p:ph type="sldNum" sz="quarter" idx="5"/>
          </p:nvPr>
        </p:nvSpPr>
        <p:spPr/>
        <p:txBody>
          <a:bodyPr/>
          <a:lstStyle/>
          <a:p>
            <a:fld id="{0E6F5314-6C58-0643-8ED3-06907B090CE7}" type="slidenum">
              <a:rPr lang="en-US" smtClean="0"/>
              <a:t>12</a:t>
            </a:fld>
            <a:endParaRPr lang="en-US"/>
          </a:p>
        </p:txBody>
      </p:sp>
    </p:spTree>
    <p:extLst>
      <p:ext uri="{BB962C8B-B14F-4D97-AF65-F5344CB8AC3E}">
        <p14:creationId xmlns:p14="http://schemas.microsoft.com/office/powerpoint/2010/main" val="1815010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de facto social security rate in different provinces. Not only the across-provincial differences are significant, the within-provincial differences are even larger. And nearly all of them are blow the national social security rate of 28%.</a:t>
            </a:r>
          </a:p>
          <a:p>
            <a:r>
              <a:rPr lang="en-US" dirty="0"/>
              <a:t>So we see pervasive forbearance and selective enforcement by local states. What explains these variations?</a:t>
            </a:r>
          </a:p>
        </p:txBody>
      </p:sp>
      <p:sp>
        <p:nvSpPr>
          <p:cNvPr id="4" name="Slide Number Placeholder 3"/>
          <p:cNvSpPr>
            <a:spLocks noGrp="1"/>
          </p:cNvSpPr>
          <p:nvPr>
            <p:ph type="sldNum" sz="quarter" idx="5"/>
          </p:nvPr>
        </p:nvSpPr>
        <p:spPr/>
        <p:txBody>
          <a:bodyPr/>
          <a:lstStyle/>
          <a:p>
            <a:fld id="{0E6F5314-6C58-0643-8ED3-06907B090CE7}" type="slidenum">
              <a:rPr lang="en-US" smtClean="0"/>
              <a:t>13</a:t>
            </a:fld>
            <a:endParaRPr lang="en-US"/>
          </a:p>
        </p:txBody>
      </p:sp>
    </p:spTree>
    <p:extLst>
      <p:ext uri="{BB962C8B-B14F-4D97-AF65-F5344CB8AC3E}">
        <p14:creationId xmlns:p14="http://schemas.microsoft.com/office/powerpoint/2010/main" val="279515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Nominally, China's social security system is structured as a combination of personal and social accounts. This design suggests that a portion of an individual's contributions is allocated to their personal account, supposedly to be saved and used during their retirement years. </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However, in practice, the system operates on a pay-as-you-go basis, meaning that no real savings accumulate in these personal accounts.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Effectively, the contributions made by current workers are immediately used to pay out benefits to current retirees. This arrangement does not involve the accumulation of capital to fund future pensions but rather relies on the ongoing contributions of the workforce. As a result, China's social security system functions primarily as a mechanism for redistribution, transferring income from current contributors (workers) to current spenders (pensioners). </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14</a:t>
            </a:fld>
            <a:endParaRPr lang="en-US"/>
          </a:p>
        </p:txBody>
      </p:sp>
    </p:spTree>
    <p:extLst>
      <p:ext uri="{BB962C8B-B14F-4D97-AF65-F5344CB8AC3E}">
        <p14:creationId xmlns:p14="http://schemas.microsoft.com/office/powerpoint/2010/main" val="90955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Government also bears political responsibility to make sure the social security payment is timely made because it sees social security as a social stability issue from the very beginning.</a:t>
            </a:r>
          </a:p>
          <a:p>
            <a:r>
              <a:rPr lang="en-US" dirty="0"/>
              <a:t>This relationship was obvious From Zhu </a:t>
            </a:r>
            <a:r>
              <a:rPr lang="en-US" dirty="0" err="1"/>
              <a:t>Rongji’s</a:t>
            </a:r>
            <a:r>
              <a:rPr lang="en-US" dirty="0"/>
              <a:t> speech.</a:t>
            </a:r>
          </a:p>
          <a:p>
            <a:pPr marL="0" indent="0">
              <a:buNone/>
            </a:pPr>
            <a:r>
              <a:rPr lang="en-US" sz="1200" i="1" dirty="0">
                <a:latin typeface="Candara" panose="020E0502030303020204" pitchFamily="34" charset="0"/>
              </a:rPr>
              <a:t>[read the quote A]</a:t>
            </a:r>
            <a:endParaRPr lang="en-US" sz="1400" dirty="0">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Zhu </a:t>
            </a:r>
            <a:r>
              <a:rPr lang="en-US" dirty="0" err="1"/>
              <a:t>Rongji</a:t>
            </a:r>
            <a:r>
              <a:rPr lang="en-US" dirty="0"/>
              <a:t> pointed directly to the new economy for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ndara" panose="020E0502030303020204" pitchFamily="34" charset="0"/>
              </a:rPr>
              <a:t>[read the quote B]</a:t>
            </a:r>
            <a:endParaRPr lang="en-US" sz="1400" dirty="0">
              <a:latin typeface="Candara" panose="020E0502030303020204" pitchFamily="34" charset="0"/>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15</a:t>
            </a:fld>
            <a:endParaRPr lang="en-US"/>
          </a:p>
        </p:txBody>
      </p:sp>
    </p:spTree>
    <p:extLst>
      <p:ext uri="{BB962C8B-B14F-4D97-AF65-F5344CB8AC3E}">
        <p14:creationId xmlns:p14="http://schemas.microsoft.com/office/powerpoint/2010/main" val="43984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relationship gives rise to the hypothesis of ”threat-driven" redistribution, which suggests that the state's willingness to compensate those who lose out due to economic shocks varies in direct proportion to the anticipated scale of collective action.</a:t>
            </a:r>
          </a:p>
          <a:p>
            <a:endParaRPr lang="en-US" b="0" i="0" dirty="0">
              <a:solidFill>
                <a:srgbClr val="D1D5DB"/>
              </a:solidFill>
              <a:effectLst/>
              <a:latin typeface="Söhne"/>
            </a:endParaRPr>
          </a:p>
          <a:p>
            <a:r>
              <a:rPr lang="en-US" b="0" i="0" dirty="0">
                <a:solidFill>
                  <a:srgbClr val="D1D5DB"/>
                </a:solidFill>
                <a:effectLst/>
                <a:latin typeface="Söhne"/>
              </a:rPr>
              <a:t>Essentially, the greater the expected collective action, the more likely the state is to engage in redistribution as a means to mitigate unrest.</a:t>
            </a:r>
          </a:p>
          <a:p>
            <a:endParaRPr lang="en-US" b="0" i="0" dirty="0">
              <a:solidFill>
                <a:srgbClr val="D1D5DB"/>
              </a:solidFill>
              <a:effectLst/>
              <a:latin typeface="Söhne"/>
            </a:endParaRPr>
          </a:p>
          <a:p>
            <a:r>
              <a:rPr lang="en-US" b="0" i="0" dirty="0">
                <a:solidFill>
                  <a:srgbClr val="D1D5DB"/>
                </a:solidFill>
                <a:effectLst/>
                <a:latin typeface="Söhne"/>
              </a:rPr>
              <a:t>The question is where would the money of redistribution come from?</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16</a:t>
            </a:fld>
            <a:endParaRPr lang="en-US"/>
          </a:p>
        </p:txBody>
      </p:sp>
    </p:spTree>
    <p:extLst>
      <p:ext uri="{BB962C8B-B14F-4D97-AF65-F5344CB8AC3E}">
        <p14:creationId xmlns:p14="http://schemas.microsoft.com/office/powerpoint/2010/main" val="23911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On the spending side, Local governments, are compelled to collect more payments due to the increasing numbers of laid-off workers from SOEs and early retirees. The Pay-As-You-GO system means payments closely match the contributions required. </a:t>
            </a:r>
          </a:p>
          <a:p>
            <a:endParaRPr lang="en-US" b="0" i="0" dirty="0">
              <a:solidFill>
                <a:srgbClr val="D1D5DB"/>
              </a:solidFill>
              <a:effectLst/>
              <a:latin typeface="Söhne"/>
            </a:endParaRPr>
          </a:p>
          <a:p>
            <a:r>
              <a:rPr lang="en-US" b="0" i="0" dirty="0">
                <a:solidFill>
                  <a:srgbClr val="D1D5DB"/>
                </a:solidFill>
                <a:effectLst/>
                <a:latin typeface="Söhne"/>
              </a:rPr>
              <a:t>Meanwhile, on the income side, non-SOEs, the givers, are taxed with higher social security contributions because of the rising number of laid-off SOE workers. </a:t>
            </a:r>
          </a:p>
          <a:p>
            <a:endParaRPr lang="en-US" b="0" i="0" dirty="0">
              <a:solidFill>
                <a:srgbClr val="D1D5DB"/>
              </a:solidFill>
              <a:effectLst/>
              <a:latin typeface="Söhne"/>
            </a:endParaRPr>
          </a:p>
          <a:p>
            <a:r>
              <a:rPr lang="en-US" b="0" i="0" dirty="0">
                <a:solidFill>
                  <a:srgbClr val="D1D5DB"/>
                </a:solidFill>
                <a:effectLst/>
                <a:latin typeface="Söhne"/>
              </a:rPr>
              <a:t>The more laid-off SOE workers, the heavier the social security taxes on non-SOEs.</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17</a:t>
            </a:fld>
            <a:endParaRPr lang="en-US"/>
          </a:p>
        </p:txBody>
      </p:sp>
    </p:spTree>
    <p:extLst>
      <p:ext uri="{BB962C8B-B14F-4D97-AF65-F5344CB8AC3E}">
        <p14:creationId xmlns:p14="http://schemas.microsoft.com/office/powerpoint/2010/main" val="3078104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unit of analysis for the study is the county-year, specifically from 2004 to 2007. </a:t>
            </a:r>
          </a:p>
          <a:p>
            <a:endParaRPr lang="en-US" b="0" i="0" dirty="0">
              <a:solidFill>
                <a:srgbClr val="D1D5DB"/>
              </a:solidFill>
              <a:effectLst/>
              <a:latin typeface="Söhne"/>
            </a:endParaRPr>
          </a:p>
          <a:p>
            <a:r>
              <a:rPr lang="en-US" b="0" i="0" dirty="0">
                <a:solidFill>
                  <a:srgbClr val="D1D5DB"/>
                </a:solidFill>
                <a:effectLst/>
                <a:latin typeface="Söhne"/>
              </a:rPr>
              <a:t>The study aggregates 1,134,151 firm-year observations from the China Industrial Enterprise Dataset, which includes all SOEs and large non-SOE industrial firms, to examine social security rates and layoffs at county level. </a:t>
            </a:r>
          </a:p>
          <a:p>
            <a:endParaRPr lang="en-US" b="0" i="0" dirty="0">
              <a:solidFill>
                <a:srgbClr val="D1D5DB"/>
              </a:solidFill>
              <a:effectLst/>
              <a:latin typeface="Söhne"/>
            </a:endParaRPr>
          </a:p>
          <a:p>
            <a:r>
              <a:rPr lang="en-US" b="0" i="0" dirty="0">
                <a:solidFill>
                  <a:srgbClr val="D1D5DB"/>
                </a:solidFill>
                <a:effectLst/>
                <a:latin typeface="Söhne"/>
              </a:rPr>
              <a:t>Protests were mapped to the county level using data from the China Labour Bulletin and </a:t>
            </a:r>
            <a:r>
              <a:rPr lang="en-US" b="0" i="0" dirty="0" err="1">
                <a:solidFill>
                  <a:srgbClr val="D1D5DB"/>
                </a:solidFill>
                <a:effectLst/>
                <a:latin typeface="Söhne"/>
              </a:rPr>
              <a:t>Elfstrom's</a:t>
            </a:r>
            <a:r>
              <a:rPr lang="en-US" b="0" i="0" dirty="0">
                <a:solidFill>
                  <a:srgbClr val="D1D5DB"/>
                </a:solidFill>
                <a:effectLst/>
                <a:latin typeface="Söhne"/>
              </a:rPr>
              <a:t> protest datasets for the corresponding years.</a:t>
            </a:r>
          </a:p>
          <a:p>
            <a:endParaRPr lang="en-US" b="0" i="0" dirty="0">
              <a:solidFill>
                <a:srgbClr val="D1D5DB"/>
              </a:solidFill>
              <a:effectLst/>
              <a:latin typeface="Söhne"/>
            </a:endParaRPr>
          </a:p>
          <a:p>
            <a:r>
              <a:rPr lang="en-US" b="0" i="0" dirty="0">
                <a:solidFill>
                  <a:srgbClr val="D1D5DB"/>
                </a:solidFill>
                <a:effectLst/>
                <a:latin typeface="Söhne"/>
              </a:rPr>
              <a:t> Administrative data were further informed by the research conducted by Landry, Lu, and Duan in 2018.</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18</a:t>
            </a:fld>
            <a:endParaRPr lang="en-US"/>
          </a:p>
        </p:txBody>
      </p:sp>
    </p:spTree>
    <p:extLst>
      <p:ext uri="{BB962C8B-B14F-4D97-AF65-F5344CB8AC3E}">
        <p14:creationId xmlns:p14="http://schemas.microsoft.com/office/powerpoint/2010/main" val="415035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ndara" panose="020E0502030303020204" pitchFamily="34" charset="0"/>
              </a:rPr>
              <a:t>The data focus on 2004 to 2007 which was the first term under Hu Jintao and Wen Jiabao</a:t>
            </a:r>
          </a:p>
          <a:p>
            <a:r>
              <a:rPr lang="en-US" sz="1200" dirty="0">
                <a:latin typeface="Candara" panose="020E0502030303020204" pitchFamily="34" charset="0"/>
              </a:rPr>
              <a:t>Hu-Wen Era is known for the administration’s abolition of agricultural taxes and the inclusion of social welfare provision in cadre evaluation</a:t>
            </a:r>
          </a:p>
          <a:p>
            <a:r>
              <a:rPr lang="en-US" sz="1200" dirty="0">
                <a:latin typeface="Candara" panose="020E0502030303020204" pitchFamily="34" charset="0"/>
              </a:rPr>
              <a:t>Therefore, this period can be seen as the least likely case to observe threat-driven redistribution because there exists intrinsic incentives to provide social welfare</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19</a:t>
            </a:fld>
            <a:endParaRPr lang="en-US"/>
          </a:p>
        </p:txBody>
      </p:sp>
    </p:spTree>
    <p:extLst>
      <p:ext uri="{BB962C8B-B14F-4D97-AF65-F5344CB8AC3E}">
        <p14:creationId xmlns:p14="http://schemas.microsoft.com/office/powerpoint/2010/main" val="120260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consensus that China’s economy faces an insufficient internal demand problem. Households save over one third of their income. There are too much savings and too little consumption such that the governments need boost public investment and accumulate debts. </a:t>
            </a:r>
          </a:p>
          <a:p>
            <a:endParaRPr lang="en-US" dirty="0"/>
          </a:p>
          <a:p>
            <a:r>
              <a:rPr lang="en-US" dirty="0"/>
              <a:t>At the same time, we see government spending tilted fell short of welfare transfers to households. Social transfer in kind was still meagre by international standards and households in China still have a relatively weak social safety net. </a:t>
            </a:r>
          </a:p>
        </p:txBody>
      </p:sp>
      <p:sp>
        <p:nvSpPr>
          <p:cNvPr id="4" name="Slide Number Placeholder 3"/>
          <p:cNvSpPr>
            <a:spLocks noGrp="1"/>
          </p:cNvSpPr>
          <p:nvPr>
            <p:ph type="sldNum" sz="quarter" idx="5"/>
          </p:nvPr>
        </p:nvSpPr>
        <p:spPr/>
        <p:txBody>
          <a:bodyPr/>
          <a:lstStyle/>
          <a:p>
            <a:fld id="{0E6F5314-6C58-0643-8ED3-06907B090CE7}" type="slidenum">
              <a:rPr lang="en-US" smtClean="0"/>
              <a:t>2</a:t>
            </a:fld>
            <a:endParaRPr lang="en-US"/>
          </a:p>
        </p:txBody>
      </p:sp>
    </p:spTree>
    <p:extLst>
      <p:ext uri="{BB962C8B-B14F-4D97-AF65-F5344CB8AC3E}">
        <p14:creationId xmlns:p14="http://schemas.microsoft.com/office/powerpoint/2010/main" val="2746303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study's dependent variable, redistribution, is measured by the average de facto social security collection rate across local large non-SOEs from 2004 to 2007. </a:t>
            </a:r>
          </a:p>
          <a:p>
            <a:pPr algn="l"/>
            <a:endParaRPr lang="en-US" b="0" i="0" dirty="0">
              <a:solidFill>
                <a:srgbClr val="FFFFFF"/>
              </a:solidFill>
              <a:effectLst/>
              <a:latin typeface="Söhne"/>
            </a:endParaRPr>
          </a:p>
          <a:p>
            <a:pPr algn="l"/>
            <a:r>
              <a:rPr lang="en-US" b="0" i="0" dirty="0">
                <a:solidFill>
                  <a:srgbClr val="FFFFFF"/>
                </a:solidFill>
                <a:effectLst/>
                <a:latin typeface="Söhne"/>
              </a:rPr>
              <a:t>The independent variable of expected collective action is represented by the number of laid-off workers from SOEs during 1998 to 2003, with the baseline measure being the ratio of layoffs to total employees in that county. </a:t>
            </a:r>
          </a:p>
          <a:p>
            <a:pPr algn="l"/>
            <a:endParaRPr lang="en-US" b="0" i="0" dirty="0">
              <a:solidFill>
                <a:srgbClr val="FFFFFF"/>
              </a:solidFill>
              <a:effectLst/>
              <a:latin typeface="Söhne"/>
            </a:endParaRPr>
          </a:p>
          <a:p>
            <a:pPr algn="l"/>
            <a:r>
              <a:rPr lang="en-US" b="0" i="0" dirty="0">
                <a:solidFill>
                  <a:srgbClr val="FFFFFF"/>
                </a:solidFill>
                <a:effectLst/>
                <a:latin typeface="Söhne"/>
              </a:rPr>
              <a:t>The occurrence of protests is a binary variable indicating whether a county has experienced an SOE-related protest. </a:t>
            </a:r>
          </a:p>
          <a:p>
            <a:pPr algn="l"/>
            <a:endParaRPr lang="en-US" b="0" i="0" dirty="0">
              <a:solidFill>
                <a:srgbClr val="FFFFFF"/>
              </a:solidFill>
              <a:effectLst/>
              <a:latin typeface="Söhne"/>
            </a:endParaRPr>
          </a:p>
          <a:p>
            <a:pPr algn="l"/>
            <a:r>
              <a:rPr lang="en-US" b="0" i="0" dirty="0">
                <a:solidFill>
                  <a:srgbClr val="FFFFFF"/>
                </a:solidFill>
                <a:effectLst/>
                <a:latin typeface="Söhne"/>
              </a:rPr>
              <a:t>Covariates from 1997 are included in the analysis include per capita tax, the percentage of rural population, overall population, longitude, latitude, the ratio of migrants, and terrain ruggedness.</a:t>
            </a:r>
          </a:p>
          <a:p>
            <a:pPr algn="l"/>
            <a:br>
              <a:rPr lang="en-US" b="0" i="0" dirty="0">
                <a:solidFill>
                  <a:srgbClr val="FFFFFF"/>
                </a:solidFill>
                <a:effectLst/>
                <a:latin typeface="Söhne"/>
              </a:rPr>
            </a:br>
            <a:endParaRPr lang="en-US" b="0" i="0" dirty="0">
              <a:solidFill>
                <a:srgbClr val="FFFFFF"/>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20</a:t>
            </a:fld>
            <a:endParaRPr lang="en-US"/>
          </a:p>
        </p:txBody>
      </p:sp>
    </p:spTree>
    <p:extLst>
      <p:ext uri="{BB962C8B-B14F-4D97-AF65-F5344CB8AC3E}">
        <p14:creationId xmlns:p14="http://schemas.microsoft.com/office/powerpoint/2010/main" val="152503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geographical illustration of SOE layoffs. We see the northeast and the west are heavily impacted by the SOE layoffs. Those western regions are also regions where the third-front projects moved to.</a:t>
            </a:r>
          </a:p>
        </p:txBody>
      </p:sp>
      <p:sp>
        <p:nvSpPr>
          <p:cNvPr id="4" name="Slide Number Placeholder 3"/>
          <p:cNvSpPr>
            <a:spLocks noGrp="1"/>
          </p:cNvSpPr>
          <p:nvPr>
            <p:ph type="sldNum" sz="quarter" idx="5"/>
          </p:nvPr>
        </p:nvSpPr>
        <p:spPr/>
        <p:txBody>
          <a:bodyPr/>
          <a:lstStyle/>
          <a:p>
            <a:fld id="{0E6F5314-6C58-0643-8ED3-06907B090CE7}" type="slidenum">
              <a:rPr lang="en-US" smtClean="0"/>
              <a:t>21</a:t>
            </a:fld>
            <a:endParaRPr lang="en-US"/>
          </a:p>
        </p:txBody>
      </p:sp>
    </p:spTree>
    <p:extLst>
      <p:ext uri="{BB962C8B-B14F-4D97-AF65-F5344CB8AC3E}">
        <p14:creationId xmlns:p14="http://schemas.microsoft.com/office/powerpoint/2010/main" val="3878938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effective social security rates across China. Similar geographical patterns as the SOE layoffs.</a:t>
            </a:r>
          </a:p>
        </p:txBody>
      </p:sp>
      <p:sp>
        <p:nvSpPr>
          <p:cNvPr id="4" name="Slide Number Placeholder 3"/>
          <p:cNvSpPr>
            <a:spLocks noGrp="1"/>
          </p:cNvSpPr>
          <p:nvPr>
            <p:ph type="sldNum" sz="quarter" idx="5"/>
          </p:nvPr>
        </p:nvSpPr>
        <p:spPr/>
        <p:txBody>
          <a:bodyPr/>
          <a:lstStyle/>
          <a:p>
            <a:fld id="{0E6F5314-6C58-0643-8ED3-06907B090CE7}" type="slidenum">
              <a:rPr lang="en-US" smtClean="0"/>
              <a:t>22</a:t>
            </a:fld>
            <a:endParaRPr lang="en-US"/>
          </a:p>
        </p:txBody>
      </p:sp>
    </p:spTree>
    <p:extLst>
      <p:ext uri="{BB962C8B-B14F-4D97-AF65-F5344CB8AC3E}">
        <p14:creationId xmlns:p14="http://schemas.microsoft.com/office/powerpoint/2010/main" val="122482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a cross-sectional OLS estimation between layoffs and social security taxes on non-SOEs. Laid-off workers as a share of total employees associated with higher non-SOE social security rate across all years in data</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23</a:t>
            </a:fld>
            <a:endParaRPr lang="en-US"/>
          </a:p>
        </p:txBody>
      </p:sp>
    </p:spTree>
    <p:extLst>
      <p:ext uri="{BB962C8B-B14F-4D97-AF65-F5344CB8AC3E}">
        <p14:creationId xmlns:p14="http://schemas.microsoft.com/office/powerpoint/2010/main" val="3301348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In assessing the impact of layoffs on social security rates, a key threat to inference is that the scale of layoffs was not randomly assigned. </a:t>
            </a:r>
          </a:p>
          <a:p>
            <a:endParaRPr lang="en-US" b="0" i="0" dirty="0">
              <a:solidFill>
                <a:srgbClr val="D1D5DB"/>
              </a:solidFill>
              <a:effectLst/>
              <a:latin typeface="Söhne"/>
            </a:endParaRPr>
          </a:p>
          <a:p>
            <a:r>
              <a:rPr lang="en-US" b="0" i="0" dirty="0">
                <a:solidFill>
                  <a:srgbClr val="D1D5DB"/>
                </a:solidFill>
                <a:effectLst/>
                <a:latin typeface="Söhne"/>
              </a:rPr>
              <a:t>To address this, I used an instrumental variable with the number of employees working in SOEs founded during the "Third Front" era (1964–1972). This period is significant because Mao Zedong prioritized strategic concerns in industrial investment due to fears of invasion from both Soviet and the US, a priority that was mitigated only after the China-US rapprochement in 1972. </a:t>
            </a: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24</a:t>
            </a:fld>
            <a:endParaRPr lang="en-US"/>
          </a:p>
        </p:txBody>
      </p:sp>
    </p:spTree>
    <p:extLst>
      <p:ext uri="{BB962C8B-B14F-4D97-AF65-F5344CB8AC3E}">
        <p14:creationId xmlns:p14="http://schemas.microsoft.com/office/powerpoint/2010/main" val="415888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Third Front" encompassed extensive industrial development projects spread across 13 provinces in Western China, including cities like </a:t>
            </a:r>
            <a:r>
              <a:rPr lang="en-US" dirty="0" err="1"/>
              <a:t>Panzhihua</a:t>
            </a:r>
            <a:r>
              <a:rPr lang="en-US" dirty="0"/>
              <a:t> in Sichuan. Conversely, the "Small Third Front" referred to similar but smaller-scale initiatives that took place in more remote areas within provinces that were already part of the economically developed Eastern or "First Front." An example of this is </a:t>
            </a:r>
            <a:r>
              <a:rPr lang="en-US" dirty="0" err="1"/>
              <a:t>Acheng</a:t>
            </a:r>
            <a:r>
              <a:rPr lang="en-US" dirty="0"/>
              <a:t>, located near Harbin. The guiding principle for both the Big and Small Third Fronts was to "near mountains, spread out, take cover," reflecting a strategic emphasis on geographic seclusion. </a:t>
            </a:r>
          </a:p>
        </p:txBody>
      </p:sp>
      <p:sp>
        <p:nvSpPr>
          <p:cNvPr id="4" name="Slide Number Placeholder 3"/>
          <p:cNvSpPr>
            <a:spLocks noGrp="1"/>
          </p:cNvSpPr>
          <p:nvPr>
            <p:ph type="sldNum" sz="quarter" idx="5"/>
          </p:nvPr>
        </p:nvSpPr>
        <p:spPr/>
        <p:txBody>
          <a:bodyPr/>
          <a:lstStyle/>
          <a:p>
            <a:fld id="{0E6F5314-6C58-0643-8ED3-06907B090CE7}" type="slidenum">
              <a:rPr lang="en-US" smtClean="0"/>
              <a:t>25</a:t>
            </a:fld>
            <a:endParaRPr lang="en-US"/>
          </a:p>
        </p:txBody>
      </p:sp>
    </p:spTree>
    <p:extLst>
      <p:ext uri="{BB962C8B-B14F-4D97-AF65-F5344CB8AC3E}">
        <p14:creationId xmlns:p14="http://schemas.microsoft.com/office/powerpoint/2010/main" val="514299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relevance of the instrument lies in the fact that many third front SOEs, established without a solid economic rationale and surviving primarily due to state support, went bankrupt post-1998, resulting in massive layoffs. </a:t>
            </a:r>
          </a:p>
          <a:p>
            <a:endParaRPr lang="en-US" b="0" i="0" dirty="0">
              <a:solidFill>
                <a:srgbClr val="D1D5DB"/>
              </a:solidFill>
              <a:effectLst/>
              <a:latin typeface="Söhne"/>
            </a:endParaRPr>
          </a:p>
          <a:p>
            <a:r>
              <a:rPr lang="en-US" b="0" i="0" dirty="0">
                <a:solidFill>
                  <a:srgbClr val="D1D5DB"/>
                </a:solidFill>
                <a:effectLst/>
                <a:latin typeface="Söhne"/>
              </a:rPr>
              <a:t>The exclusion restriction is based on the premise that the strategic concerns of the Mao era influenced the initial investment and subsequent fate of these SOEs but not social security collection independently.. Frankly, there was no existence of private economy or social security system in that era.</a:t>
            </a:r>
            <a:endParaRPr lang="en-US" dirty="0"/>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26</a:t>
            </a:fld>
            <a:endParaRPr lang="en-US"/>
          </a:p>
        </p:txBody>
      </p:sp>
    </p:spTree>
    <p:extLst>
      <p:ext uri="{BB962C8B-B14F-4D97-AF65-F5344CB8AC3E}">
        <p14:creationId xmlns:p14="http://schemas.microsoft.com/office/powerpoint/2010/main" val="629233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stage model for instrumental variable regression.</a:t>
            </a:r>
          </a:p>
        </p:txBody>
      </p:sp>
      <p:sp>
        <p:nvSpPr>
          <p:cNvPr id="4" name="Slide Number Placeholder 3"/>
          <p:cNvSpPr>
            <a:spLocks noGrp="1"/>
          </p:cNvSpPr>
          <p:nvPr>
            <p:ph type="sldNum" sz="quarter" idx="5"/>
          </p:nvPr>
        </p:nvSpPr>
        <p:spPr/>
        <p:txBody>
          <a:bodyPr/>
          <a:lstStyle/>
          <a:p>
            <a:fld id="{0E6F5314-6C58-0643-8ED3-06907B090CE7}" type="slidenum">
              <a:rPr lang="en-US" smtClean="0"/>
              <a:t>27</a:t>
            </a:fld>
            <a:endParaRPr lang="en-US"/>
          </a:p>
        </p:txBody>
      </p:sp>
    </p:spTree>
    <p:extLst>
      <p:ext uri="{BB962C8B-B14F-4D97-AF65-F5344CB8AC3E}">
        <p14:creationId xmlns:p14="http://schemas.microsoft.com/office/powerpoint/2010/main" val="3837608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stage of the instrument variable estimation. Legacy SOEs presence strongly correlate with later SOE layoffs.</a:t>
            </a:r>
          </a:p>
          <a:p>
            <a:r>
              <a:rPr lang="en-US" dirty="0"/>
              <a:t>The effect is not only significant but very substantive. Looking at model 3, 10 percent increase third front SOE employees share is correlated with 8 percent increase in laid-off employee share in later years.</a:t>
            </a:r>
          </a:p>
        </p:txBody>
      </p:sp>
      <p:sp>
        <p:nvSpPr>
          <p:cNvPr id="4" name="Slide Number Placeholder 3"/>
          <p:cNvSpPr>
            <a:spLocks noGrp="1"/>
          </p:cNvSpPr>
          <p:nvPr>
            <p:ph type="sldNum" sz="quarter" idx="5"/>
          </p:nvPr>
        </p:nvSpPr>
        <p:spPr/>
        <p:txBody>
          <a:bodyPr/>
          <a:lstStyle/>
          <a:p>
            <a:fld id="{0E6F5314-6C58-0643-8ED3-06907B090CE7}" type="slidenum">
              <a:rPr lang="en-US" smtClean="0"/>
              <a:t>28</a:t>
            </a:fld>
            <a:endParaRPr lang="en-US"/>
          </a:p>
        </p:txBody>
      </p:sp>
    </p:spTree>
    <p:extLst>
      <p:ext uri="{BB962C8B-B14F-4D97-AF65-F5344CB8AC3E}">
        <p14:creationId xmlns:p14="http://schemas.microsoft.com/office/powerpoint/2010/main" val="1106569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predicted values of layoffs to regress with social security collection rates.</a:t>
            </a:r>
          </a:p>
        </p:txBody>
      </p:sp>
      <p:sp>
        <p:nvSpPr>
          <p:cNvPr id="4" name="Slide Number Placeholder 3"/>
          <p:cNvSpPr>
            <a:spLocks noGrp="1"/>
          </p:cNvSpPr>
          <p:nvPr>
            <p:ph type="sldNum" sz="quarter" idx="5"/>
          </p:nvPr>
        </p:nvSpPr>
        <p:spPr/>
        <p:txBody>
          <a:bodyPr/>
          <a:lstStyle/>
          <a:p>
            <a:fld id="{0E6F5314-6C58-0643-8ED3-06907B090CE7}" type="slidenum">
              <a:rPr lang="en-US" smtClean="0"/>
              <a:t>29</a:t>
            </a:fld>
            <a:endParaRPr lang="en-US"/>
          </a:p>
        </p:txBody>
      </p:sp>
    </p:spTree>
    <p:extLst>
      <p:ext uri="{BB962C8B-B14F-4D97-AF65-F5344CB8AC3E}">
        <p14:creationId xmlns:p14="http://schemas.microsoft.com/office/powerpoint/2010/main" val="422731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into saving propensity across income levels, we see poor households in China saving around 30% of their disposable income for precaution while rich households save nearly 40%. </a:t>
            </a:r>
          </a:p>
          <a:p>
            <a:endParaRPr lang="en-US" dirty="0"/>
          </a:p>
          <a:p>
            <a:r>
              <a:rPr lang="en-US" dirty="0"/>
              <a:t>Therefore, welfare state and redistribution stands at the center of the economic imbalance. Because they would both decrease the rich's income </a:t>
            </a:r>
            <a:r>
              <a:rPr lang="en-US"/>
              <a:t>share and </a:t>
            </a:r>
            <a:r>
              <a:rPr lang="en-US" dirty="0"/>
              <a:t>the poor's precautionary savings. </a:t>
            </a:r>
          </a:p>
          <a:p>
            <a:endParaRPr lang="en-US" dirty="0"/>
          </a:p>
          <a:p>
            <a:r>
              <a:rPr lang="en-US" dirty="0"/>
              <a:t>As in any country, redistribution is a political question that needs a political answer. What exactly motivates the establishment of China’s welfare state in the first place and what drives the welfare state's growth</a:t>
            </a:r>
            <a:r>
              <a:rPr lang="zh-CN" altLang="en-US" dirty="0"/>
              <a:t> </a:t>
            </a:r>
            <a:r>
              <a:rPr lang="en-US" altLang="zh-CN" dirty="0"/>
              <a:t>become very important.</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a:t>
            </a:fld>
            <a:endParaRPr lang="en-US"/>
          </a:p>
        </p:txBody>
      </p:sp>
    </p:spTree>
    <p:extLst>
      <p:ext uri="{BB962C8B-B14F-4D97-AF65-F5344CB8AC3E}">
        <p14:creationId xmlns:p14="http://schemas.microsoft.com/office/powerpoint/2010/main" val="239819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Candara" panose="020E0502030303020204" pitchFamily="34" charset="0"/>
              </a:rPr>
              <a:t>For a median county in 2005, layoffs explains a 2.4 percentage point increase in non-SOE SSR, which accounts for 46% of the average SSR level among the non-SOEs in 2005 at 5.2 percentage point.</a:t>
            </a:r>
            <a:endParaRPr lang="en-US" sz="1800" dirty="0">
              <a:latin typeface="Candara" panose="020E0502030303020204" pitchFamily="34" charset="0"/>
            </a:endParaRP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30</a:t>
            </a:fld>
            <a:endParaRPr lang="en-US"/>
          </a:p>
        </p:txBody>
      </p:sp>
    </p:spTree>
    <p:extLst>
      <p:ext uri="{BB962C8B-B14F-4D97-AF65-F5344CB8AC3E}">
        <p14:creationId xmlns:p14="http://schemas.microsoft.com/office/powerpoint/2010/main" val="243899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ndara" panose="020E0502030303020204" pitchFamily="34" charset="0"/>
              </a:rPr>
              <a:t>I claim that expected collective action as the mechanism. I do find that layoffs are consistently correlated with more SOE protests. In model 1-3, we see irrespective how you measure layoffs, they strongly correlate with SOE protests.</a:t>
            </a:r>
          </a:p>
          <a:p>
            <a:r>
              <a:rPr lang="en-US" sz="1200" dirty="0">
                <a:latin typeface="Candara" panose="020E0502030303020204" pitchFamily="34" charset="0"/>
              </a:rPr>
              <a:t>In model 4, we see past SOE protest correlates with higher social security collection. Furthermore, past protests are significant alongside layoffs. This imply that both realized and potential collective action play a crucial role in compelling local states to increase redistribution.</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31</a:t>
            </a:fld>
            <a:endParaRPr lang="en-US"/>
          </a:p>
        </p:txBody>
      </p:sp>
    </p:spTree>
    <p:extLst>
      <p:ext uri="{BB962C8B-B14F-4D97-AF65-F5344CB8AC3E}">
        <p14:creationId xmlns:p14="http://schemas.microsoft.com/office/powerpoint/2010/main" val="172513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study establishes a connection between the layoffs in SOEs and the subsequent increase in social security collections from non-state enterprises, pointing to that potential collective action acted as the driver of local state’s redistribution.</a:t>
            </a:r>
          </a:p>
          <a:p>
            <a:endParaRPr lang="en-US" b="0" i="0" dirty="0">
              <a:solidFill>
                <a:srgbClr val="D1D5DB"/>
              </a:solidFill>
              <a:effectLst/>
              <a:latin typeface="Söhne"/>
            </a:endParaRPr>
          </a:p>
          <a:p>
            <a:r>
              <a:rPr lang="en-US" b="0" i="0" dirty="0">
                <a:solidFill>
                  <a:srgbClr val="D1D5DB"/>
                </a:solidFill>
                <a:effectLst/>
                <a:latin typeface="Söhne"/>
              </a:rPr>
              <a:t>It also shows the inherent limitations of China’s redistribution that is driven by threat, as this approach is only intending to keep social unrest at bay instead of decreasing inequality per se.</a:t>
            </a:r>
          </a:p>
          <a:p>
            <a:endParaRPr lang="en-US" b="0" i="0" dirty="0">
              <a:solidFill>
                <a:srgbClr val="D1D5DB"/>
              </a:solidFill>
              <a:effectLst/>
              <a:latin typeface="Söhne"/>
            </a:endParaRPr>
          </a:p>
          <a:p>
            <a:r>
              <a:rPr lang="en-US" b="0" i="0" dirty="0">
                <a:solidFill>
                  <a:srgbClr val="D1D5DB"/>
                </a:solidFill>
                <a:effectLst/>
                <a:latin typeface="Söhne"/>
              </a:rPr>
              <a:t>The analysis also identifies the true beneficiaries and victims by SOE reforms in China. SOEs and their investors and owners, are winners as they are free from welfare burdens and unproductive labors. Their valuations later became so high that SOEs are the most valuable assets of some local governments. non-SOE workers also won because the once-exclusive welfare system opened up for them to join and their employers are compelled to pay for their future welfare. Meanwhile, laid-off workers were the major victims who lost guaranteed employment and lifetime care. But the unknown losers of SOE reform seem to be non-SOE entrepreneurs </a:t>
            </a:r>
            <a:r>
              <a:rPr lang="en-US" b="0" i="0" dirty="0" err="1">
                <a:solidFill>
                  <a:srgbClr val="D1D5DB"/>
                </a:solidFill>
                <a:effectLst/>
                <a:latin typeface="Söhne"/>
              </a:rPr>
              <a:t>beared</a:t>
            </a:r>
            <a:r>
              <a:rPr lang="en-US" b="0" i="0" dirty="0">
                <a:solidFill>
                  <a:srgbClr val="D1D5DB"/>
                </a:solidFill>
                <a:effectLst/>
                <a:latin typeface="Söhne"/>
              </a:rPr>
              <a:t> the costs for having to contribute to the social security payments that are used to compensate laid-off workers and SOE retirees.</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32</a:t>
            </a:fld>
            <a:endParaRPr lang="en-US"/>
          </a:p>
        </p:txBody>
      </p:sp>
    </p:spTree>
    <p:extLst>
      <p:ext uri="{BB962C8B-B14F-4D97-AF65-F5344CB8AC3E}">
        <p14:creationId xmlns:p14="http://schemas.microsoft.com/office/powerpoint/2010/main" val="3393542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ndara" panose="020E0502030303020204" pitchFamily="34" charset="0"/>
              </a:rPr>
              <a:t>2023 February, thousands of pensioners protested in front of Wuhan government for the healthcare reform that cut personal account subsidy from 286 to 83 per month.</a:t>
            </a:r>
          </a:p>
          <a:p>
            <a:endParaRPr lang="en-US" sz="1200" dirty="0">
              <a:latin typeface="Candara" panose="020E0502030303020204" pitchFamily="34" charset="0"/>
            </a:endParaRPr>
          </a:p>
          <a:p>
            <a:r>
              <a:rPr lang="en-US" sz="1200" dirty="0">
                <a:latin typeface="Candara" panose="020E0502030303020204" pitchFamily="34" charset="0"/>
              </a:rPr>
              <a:t>The reform was meant to increase coverage of social account and weaken personal account</a:t>
            </a:r>
          </a:p>
          <a:p>
            <a:endParaRPr lang="en-US" sz="1200" dirty="0">
              <a:latin typeface="Candara" panose="020E0502030303020204" pitchFamily="34" charset="0"/>
            </a:endParaRPr>
          </a:p>
          <a:p>
            <a:r>
              <a:rPr lang="en-US" sz="1200" dirty="0">
                <a:latin typeface="Candara" panose="020E0502030303020204" pitchFamily="34" charset="0"/>
              </a:rPr>
              <a:t>Loss aversion among the population put a significant pressure on governments’ from walking back their welfare promises.</a:t>
            </a:r>
          </a:p>
          <a:p>
            <a:endParaRPr lang="en-US" sz="1200" dirty="0">
              <a:latin typeface="Candara" panose="020E0502030303020204" pitchFamily="34" charset="0"/>
            </a:endParaRPr>
          </a:p>
          <a:p>
            <a:r>
              <a:rPr lang="en-US" sz="1200" dirty="0">
                <a:latin typeface="Candara" panose="020E0502030303020204" pitchFamily="34" charset="0"/>
              </a:rPr>
              <a:t>This example shows the welfare promise is imposing a hard constraint on the government to continue redistribution.</a:t>
            </a:r>
          </a:p>
        </p:txBody>
      </p:sp>
      <p:sp>
        <p:nvSpPr>
          <p:cNvPr id="4" name="Slide Number Placeholder 3"/>
          <p:cNvSpPr>
            <a:spLocks noGrp="1"/>
          </p:cNvSpPr>
          <p:nvPr>
            <p:ph type="sldNum" sz="quarter" idx="5"/>
          </p:nvPr>
        </p:nvSpPr>
        <p:spPr/>
        <p:txBody>
          <a:bodyPr/>
          <a:lstStyle/>
          <a:p>
            <a:fld id="{0E6F5314-6C58-0643-8ED3-06907B090CE7}" type="slidenum">
              <a:rPr lang="en-US" smtClean="0"/>
              <a:t>33</a:t>
            </a:fld>
            <a:endParaRPr lang="en-US"/>
          </a:p>
        </p:txBody>
      </p:sp>
    </p:spTree>
    <p:extLst>
      <p:ext uri="{BB962C8B-B14F-4D97-AF65-F5344CB8AC3E}">
        <p14:creationId xmlns:p14="http://schemas.microsoft.com/office/powerpoint/2010/main" val="1608790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promises. The threat-driven appeasement also implies that the government would not easily let social security fund to have payment crisis. They are already putting discretionary revenue into social security funds in the case of deficits. Government subsidies reach 2.3 trillion yuan in 2022 and it was the only reason social security reported a surplus.</a:t>
            </a:r>
          </a:p>
        </p:txBody>
      </p:sp>
      <p:sp>
        <p:nvSpPr>
          <p:cNvPr id="4" name="Slide Number Placeholder 3"/>
          <p:cNvSpPr>
            <a:spLocks noGrp="1"/>
          </p:cNvSpPr>
          <p:nvPr>
            <p:ph type="sldNum" sz="quarter" idx="5"/>
          </p:nvPr>
        </p:nvSpPr>
        <p:spPr/>
        <p:txBody>
          <a:bodyPr/>
          <a:lstStyle/>
          <a:p>
            <a:fld id="{0E6F5314-6C58-0643-8ED3-06907B090CE7}" type="slidenum">
              <a:rPr lang="en-US" smtClean="0"/>
              <a:t>34</a:t>
            </a:fld>
            <a:endParaRPr lang="en-US"/>
          </a:p>
        </p:txBody>
      </p:sp>
    </p:spTree>
    <p:extLst>
      <p:ext uri="{BB962C8B-B14F-4D97-AF65-F5344CB8AC3E}">
        <p14:creationId xmlns:p14="http://schemas.microsoft.com/office/powerpoint/2010/main" val="1015602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take the gap between the subsidy and the surplus you get a figure of deficit, a rather rapid increase. </a:t>
            </a:r>
          </a:p>
        </p:txBody>
      </p:sp>
      <p:sp>
        <p:nvSpPr>
          <p:cNvPr id="4" name="Slide Number Placeholder 3"/>
          <p:cNvSpPr>
            <a:spLocks noGrp="1"/>
          </p:cNvSpPr>
          <p:nvPr>
            <p:ph type="sldNum" sz="quarter" idx="5"/>
          </p:nvPr>
        </p:nvSpPr>
        <p:spPr/>
        <p:txBody>
          <a:bodyPr/>
          <a:lstStyle/>
          <a:p>
            <a:fld id="{0E6F5314-6C58-0643-8ED3-06907B090CE7}" type="slidenum">
              <a:rPr lang="en-US" smtClean="0"/>
              <a:t>35</a:t>
            </a:fld>
            <a:endParaRPr lang="en-US"/>
          </a:p>
        </p:txBody>
      </p:sp>
    </p:spTree>
    <p:extLst>
      <p:ext uri="{BB962C8B-B14F-4D97-AF65-F5344CB8AC3E}">
        <p14:creationId xmlns:p14="http://schemas.microsoft.com/office/powerpoint/2010/main" val="2984886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applying our theoretical implication to this scenario, we should expect China to mechanically increase its social spending as the unfunded entitlements demand more funding from the government as the past contributors now become claimants with the snowballing of welfare state. </a:t>
            </a:r>
          </a:p>
          <a:p>
            <a:r>
              <a:rPr lang="en-US" dirty="0"/>
              <a:t>This provides a silver lining for the prospect of China’s economic rebalance. The sheer demand of new claimants of the expanded social security system and aging population would require the government to spend much more on social welfare and redistribution which will force the government shift from investment-oriented to consumption-oriented.</a:t>
            </a:r>
          </a:p>
        </p:txBody>
      </p:sp>
      <p:sp>
        <p:nvSpPr>
          <p:cNvPr id="4" name="Slide Number Placeholder 3"/>
          <p:cNvSpPr>
            <a:spLocks noGrp="1"/>
          </p:cNvSpPr>
          <p:nvPr>
            <p:ph type="sldNum" sz="quarter" idx="5"/>
          </p:nvPr>
        </p:nvSpPr>
        <p:spPr/>
        <p:txBody>
          <a:bodyPr/>
          <a:lstStyle/>
          <a:p>
            <a:fld id="{0E6F5314-6C58-0643-8ED3-06907B090CE7}" type="slidenum">
              <a:rPr lang="en-US" smtClean="0"/>
              <a:t>36</a:t>
            </a:fld>
            <a:endParaRPr lang="en-US"/>
          </a:p>
        </p:txBody>
      </p:sp>
    </p:spTree>
    <p:extLst>
      <p:ext uri="{BB962C8B-B14F-4D97-AF65-F5344CB8AC3E}">
        <p14:creationId xmlns:p14="http://schemas.microsoft.com/office/powerpoint/2010/main" val="267419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37</a:t>
            </a:fld>
            <a:endParaRPr lang="en-US"/>
          </a:p>
        </p:txBody>
      </p:sp>
    </p:spTree>
    <p:extLst>
      <p:ext uri="{BB962C8B-B14F-4D97-AF65-F5344CB8AC3E}">
        <p14:creationId xmlns:p14="http://schemas.microsoft.com/office/powerpoint/2010/main" val="3072757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Candara" panose="020E0502030303020204" pitchFamily="34" charset="0"/>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39</a:t>
            </a:fld>
            <a:endParaRPr lang="en-US"/>
          </a:p>
        </p:txBody>
      </p:sp>
    </p:spTree>
    <p:extLst>
      <p:ext uri="{BB962C8B-B14F-4D97-AF65-F5344CB8AC3E}">
        <p14:creationId xmlns:p14="http://schemas.microsoft.com/office/powerpoint/2010/main" val="1351873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41</a:t>
            </a:fld>
            <a:endParaRPr lang="en-US"/>
          </a:p>
        </p:txBody>
      </p:sp>
    </p:spTree>
    <p:extLst>
      <p:ext uri="{BB962C8B-B14F-4D97-AF65-F5344CB8AC3E}">
        <p14:creationId xmlns:p14="http://schemas.microsoft.com/office/powerpoint/2010/main" val="278697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political economy literature has spilled a lot of inks on why states provide redistribution in general.</a:t>
            </a:r>
          </a:p>
          <a:p>
            <a:r>
              <a:rPr lang="en-US" dirty="0"/>
              <a:t>A classical hypothesis for electoral democracies is a corollary of median voter theorem: median voter is poorer than average income so they prefers redistribution. Median voter's preference will prevail in electoral democracy.</a:t>
            </a:r>
          </a:p>
          <a:p>
            <a:endParaRPr lang="en-US" dirty="0"/>
          </a:p>
          <a:p>
            <a:r>
              <a:rPr lang="en-US" dirty="0"/>
              <a:t>For non-electoral democracies, they tend to distribute extractions to critical supporters like government employees and the military like Italy under </a:t>
            </a:r>
            <a:r>
              <a:rPr lang="en-US" dirty="0" err="1"/>
              <a:t>Mousolini</a:t>
            </a:r>
            <a:r>
              <a:rPr lang="en-US" dirty="0"/>
              <a:t> and Argentina under Peron.</a:t>
            </a:r>
          </a:p>
          <a:p>
            <a:endParaRPr lang="en-US" dirty="0"/>
          </a:p>
          <a:p>
            <a:r>
              <a:rPr lang="en-US" dirty="0"/>
              <a:t>For China, since its nationalized welfare system started to take off in late 1990s, it has been expanding to include the majority of the population instead of just a subgroup. What is the main driver of this expansion of welfare state and why does it have the feature of "high coverage and low benefits"?</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a:t>
            </a:fld>
            <a:endParaRPr lang="en-US"/>
          </a:p>
        </p:txBody>
      </p:sp>
    </p:spTree>
    <p:extLst>
      <p:ext uri="{BB962C8B-B14F-4D97-AF65-F5344CB8AC3E}">
        <p14:creationId xmlns:p14="http://schemas.microsoft.com/office/powerpoint/2010/main" val="64531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42</a:t>
            </a:fld>
            <a:endParaRPr lang="en-US"/>
          </a:p>
        </p:txBody>
      </p:sp>
    </p:spTree>
    <p:extLst>
      <p:ext uri="{BB962C8B-B14F-4D97-AF65-F5344CB8AC3E}">
        <p14:creationId xmlns:p14="http://schemas.microsoft.com/office/powerpoint/2010/main" val="380134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46</a:t>
            </a:fld>
            <a:endParaRPr lang="en-US"/>
          </a:p>
        </p:txBody>
      </p:sp>
    </p:spTree>
    <p:extLst>
      <p:ext uri="{BB962C8B-B14F-4D97-AF65-F5344CB8AC3E}">
        <p14:creationId xmlns:p14="http://schemas.microsoft.com/office/powerpoint/2010/main" val="3803124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47</a:t>
            </a:fld>
            <a:endParaRPr lang="en-US"/>
          </a:p>
        </p:txBody>
      </p:sp>
    </p:spTree>
    <p:extLst>
      <p:ext uri="{BB962C8B-B14F-4D97-AF65-F5344CB8AC3E}">
        <p14:creationId xmlns:p14="http://schemas.microsoft.com/office/powerpoint/2010/main" val="436922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51</a:t>
            </a:fld>
            <a:endParaRPr lang="en-US"/>
          </a:p>
        </p:txBody>
      </p:sp>
    </p:spTree>
    <p:extLst>
      <p:ext uri="{BB962C8B-B14F-4D97-AF65-F5344CB8AC3E}">
        <p14:creationId xmlns:p14="http://schemas.microsoft.com/office/powerpoint/2010/main" val="3928850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52</a:t>
            </a:fld>
            <a:endParaRPr lang="en-US"/>
          </a:p>
        </p:txBody>
      </p:sp>
    </p:spTree>
    <p:extLst>
      <p:ext uri="{BB962C8B-B14F-4D97-AF65-F5344CB8AC3E}">
        <p14:creationId xmlns:p14="http://schemas.microsoft.com/office/powerpoint/2010/main" val="361177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preview of my talk's main findings.</a:t>
            </a:r>
          </a:p>
          <a:p>
            <a:r>
              <a:rPr lang="en-US" sz="1200" dirty="0">
                <a:latin typeface="Candara" panose="020E0502030303020204" pitchFamily="34" charset="0"/>
              </a:rPr>
              <a:t>China’s redistribution is threat-driven at the local level such that potential collective action drives redistribution efforts</a:t>
            </a:r>
          </a:p>
          <a:p>
            <a:endParaRPr lang="en-US" sz="1200" dirty="0">
              <a:latin typeface="Candara" panose="020E0502030303020204" pitchFamily="34" charset="0"/>
            </a:endParaRPr>
          </a:p>
          <a:p>
            <a:r>
              <a:rPr lang="en-US" sz="1200" dirty="0">
                <a:latin typeface="Candara" panose="020E0502030303020204" pitchFamily="34" charset="0"/>
              </a:rPr>
              <a:t>China’s fiscally constrained local states rely on unfunded entitlements (social security) over taxation to fund redistribution such that they need to expand participation and contribution to sustain future funding. This leads to a snowballing of China’s welfare state because they need to draw in more contributors to meet the rising expenditure.</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5</a:t>
            </a:fld>
            <a:endParaRPr lang="en-US"/>
          </a:p>
        </p:txBody>
      </p:sp>
    </p:spTree>
    <p:extLst>
      <p:ext uri="{BB962C8B-B14F-4D97-AF65-F5344CB8AC3E}">
        <p14:creationId xmlns:p14="http://schemas.microsoft.com/office/powerpoint/2010/main" val="344348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founding of the Chinese welfare state dated back in the early 1950s. </a:t>
            </a:r>
          </a:p>
          <a:p>
            <a:r>
              <a:rPr lang="en-US" b="0" i="0" dirty="0">
                <a:solidFill>
                  <a:srgbClr val="ECECEC"/>
                </a:solidFill>
                <a:effectLst/>
                <a:highlight>
                  <a:srgbClr val="212121"/>
                </a:highlight>
                <a:latin typeface="Söhne"/>
              </a:rPr>
              <a:t>Welfare benefits were predominantly just accessible to urban residents and were closely tied to employment in state-owned enterprises and state-affiliated work units, known as </a:t>
            </a:r>
            <a:r>
              <a:rPr lang="zh-CN" altLang="en-US" b="0" i="0" dirty="0">
                <a:solidFill>
                  <a:srgbClr val="ECECEC"/>
                </a:solidFill>
                <a:effectLst/>
                <a:highlight>
                  <a:srgbClr val="212121"/>
                </a:highlight>
                <a:latin typeface="Söhne"/>
              </a:rPr>
              <a:t>单位</a:t>
            </a:r>
            <a:r>
              <a:rPr lang="en-US" altLang="zh-CN" b="0" i="0" dirty="0">
                <a:solidFill>
                  <a:srgbClr val="ECECEC"/>
                </a:solidFill>
                <a:effectLst/>
                <a:highlight>
                  <a:srgbClr val="212121"/>
                </a:highlight>
                <a:latin typeface="Söhne"/>
              </a:rPr>
              <a:t>.</a:t>
            </a:r>
          </a:p>
          <a:p>
            <a:endParaRPr lang="en-US" altLang="zh-CN"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These work units were not just places of employment; they also functioned as the primary providers of social welfare services for their employees.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Essential services such as housing, nurseries, schools, and hospitals were typically situated within large residential compounds, known as </a:t>
            </a:r>
            <a:r>
              <a:rPr lang="zh-CN" altLang="en-US" b="0" i="0" dirty="0">
                <a:solidFill>
                  <a:srgbClr val="ECECEC"/>
                </a:solidFill>
                <a:effectLst/>
                <a:highlight>
                  <a:srgbClr val="212121"/>
                </a:highlight>
                <a:latin typeface="Söhne"/>
              </a:rPr>
              <a:t>大院</a:t>
            </a:r>
            <a:r>
              <a:rPr lang="en-US" altLang="zh-CN" b="0" i="0" dirty="0">
                <a:solidFill>
                  <a:srgbClr val="ECECEC"/>
                </a:solidFill>
                <a:effectLst/>
                <a:highlight>
                  <a:srgbClr val="212121"/>
                </a:highlight>
                <a:latin typeface="Söhne"/>
              </a:rPr>
              <a:t>. This decentralized but compact nature of social services defined Chinas early welfare state.</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6</a:t>
            </a:fld>
            <a:endParaRPr lang="en-US"/>
          </a:p>
        </p:txBody>
      </p:sp>
    </p:spTree>
    <p:extLst>
      <p:ext uri="{BB962C8B-B14F-4D97-AF65-F5344CB8AC3E}">
        <p14:creationId xmlns:p14="http://schemas.microsoft.com/office/powerpoint/2010/main" val="404926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early system of the Chinese welfare state effectively created mini-welfare states within every city, where each work unit functioned almost as a self-contained community with its own set of social provisions. The range and quality of welfare services varied significantly depending on the resources available to each work unit. </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system was exclusive, catering to only state employees. This exclusivity left the majority of the population, particularly rural residents, without access to similar benefits. Local governments consequently bore less responsibility for welfare provisions, as major welfare responsibilities were decentralized across powerful state-owned enterprises.</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7</a:t>
            </a:fld>
            <a:endParaRPr lang="en-US"/>
          </a:p>
        </p:txBody>
      </p:sp>
    </p:spTree>
    <p:extLst>
      <p:ext uri="{BB962C8B-B14F-4D97-AF65-F5344CB8AC3E}">
        <p14:creationId xmlns:p14="http://schemas.microsoft.com/office/powerpoint/2010/main" val="1224217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The market reforms initiated in the late 1990s fundamentally altered the economic landscape, particularly for state-owned enterprises.</a:t>
            </a:r>
          </a:p>
          <a:p>
            <a:endParaRPr lang="en-US" b="0" i="0" dirty="0">
              <a:solidFill>
                <a:srgbClr val="D1D5DB"/>
              </a:solidFill>
              <a:effectLst/>
              <a:latin typeface="Söhne"/>
            </a:endParaRPr>
          </a:p>
          <a:p>
            <a:r>
              <a:rPr lang="en-US" b="0" i="0" dirty="0">
                <a:solidFill>
                  <a:srgbClr val="D1D5DB"/>
                </a:solidFill>
                <a:effectLst/>
                <a:latin typeface="Söhne"/>
              </a:rPr>
              <a:t>The old mini-welfare state model proved unsustainable as many SOEs started incurring losses and faced competition from booming private economy.</a:t>
            </a:r>
          </a:p>
          <a:p>
            <a:endParaRPr lang="en-US" b="0" i="0" dirty="0">
              <a:solidFill>
                <a:srgbClr val="D1D5DB"/>
              </a:solidFill>
              <a:effectLst/>
              <a:latin typeface="Söhne"/>
            </a:endParaRPr>
          </a:p>
          <a:p>
            <a:r>
              <a:rPr lang="en-US" b="0" i="0" dirty="0">
                <a:solidFill>
                  <a:srgbClr val="D1D5DB"/>
                </a:solidFill>
                <a:effectLst/>
                <a:latin typeface="Söhne"/>
              </a:rPr>
              <a:t>Consequently, SOE reform became imperative, leading to a shift in the responsibility of welfare provisions from SOEs to local governments.</a:t>
            </a:r>
          </a:p>
          <a:p>
            <a:endParaRPr lang="en-US" b="0" i="0" dirty="0">
              <a:solidFill>
                <a:srgbClr val="D1D5DB"/>
              </a:solidFill>
              <a:effectLst/>
              <a:latin typeface="Söhne"/>
            </a:endParaRPr>
          </a:p>
          <a:p>
            <a:r>
              <a:rPr lang="en-US" b="0" i="0" dirty="0">
                <a:solidFill>
                  <a:srgbClr val="D1D5DB"/>
                </a:solidFill>
                <a:effectLst/>
                <a:latin typeface="Söhne"/>
              </a:rPr>
              <a:t>Thirty million SOE workers were laid off during the reforms and they organized rightful resistance against local governments and SOEs for the broken promise that they'd be taken care of from cradle to grave.</a:t>
            </a: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8</a:t>
            </a:fld>
            <a:endParaRPr lang="en-US"/>
          </a:p>
        </p:txBody>
      </p:sp>
    </p:spTree>
    <p:extLst>
      <p:ext uri="{BB962C8B-B14F-4D97-AF65-F5344CB8AC3E}">
        <p14:creationId xmlns:p14="http://schemas.microsoft.com/office/powerpoint/2010/main" val="375280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participation rate in social security system. Note that it drops to the lowest point in 1998 as the mini-welfare states of SOEs were being dismantled and start to increase ever since. </a:t>
            </a:r>
          </a:p>
          <a:p>
            <a:r>
              <a:rPr lang="en-US" dirty="0"/>
              <a:t>This makes one wonder “Did the need to appease SOE layoffs kick start this historical turning point for social security participation?”</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9</a:t>
            </a:fld>
            <a:endParaRPr lang="en-US"/>
          </a:p>
        </p:txBody>
      </p:sp>
    </p:spTree>
    <p:extLst>
      <p:ext uri="{BB962C8B-B14F-4D97-AF65-F5344CB8AC3E}">
        <p14:creationId xmlns:p14="http://schemas.microsoft.com/office/powerpoint/2010/main" val="158028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F686-1316-E95F-418D-65556EB22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176DFC-1343-D3B4-EF23-59E342449B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6C4359-77D1-9037-366A-049BAA3DC7ED}"/>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E90D92DB-3E14-F8EA-F182-6395FC351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6C551-B7EC-D9D0-C051-1AAC8A827F17}"/>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3343817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2A0E-E252-835A-D6D4-114A4704F9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8FF60D-B799-E74C-DF7C-C6460E791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47492-4CA8-7533-6A62-E90AD0C6E687}"/>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992A1AC3-FA80-F00A-0455-027ADAD0D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D4C48-E09A-D606-880B-B4E17945BC82}"/>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415342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5E5AD-8CC3-A83D-1A6B-EB792A0FBE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5E3ED-81BF-C2CC-79E5-8709BBF1D2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5BE5A-38DD-3B46-FC57-CC87507449AF}"/>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61C78BDF-2442-0CA5-E78B-45B403C1F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D45EC-0412-51E4-E9F8-55F72E0DBFF8}"/>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9283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0D90-390D-DC5D-4CD0-1744F4BBA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7577F-F420-3A5C-6A1A-B0A0D3B5B4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2AA16-1AC5-4F0C-3671-297874F33B7C}"/>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F34E03C8-0B2C-66A1-F623-61A09D157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8C10B-3851-6FFF-B559-4825F9FC149C}"/>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97574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B637-7AB8-FE17-4F04-14506045F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459C3B-A3DB-DA14-215B-669A8F208C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36D054-56BD-FC90-E96F-732BE9D3FAE0}"/>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F5B0C3AF-3729-52FF-2382-B65C3AB22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28D2F-4233-F49C-9CB1-DC8A5306C4DD}"/>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32882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1DE2-AD1B-E543-F6D8-C0BA8D55B2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CEBAB0-CA6F-6DA7-1C61-697B37C567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7772-DA28-718F-A051-D1EA96DB4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1F088-309A-E4E9-AA38-2298C296F070}"/>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6" name="Footer Placeholder 5">
            <a:extLst>
              <a:ext uri="{FF2B5EF4-FFF2-40B4-BE49-F238E27FC236}">
                <a16:creationId xmlns:a16="http://schemas.microsoft.com/office/drawing/2014/main" id="{8A942557-4A02-C7B6-1162-50218670F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B9125-31F2-E962-B468-BEB5020969AC}"/>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069940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F660-325B-1066-1994-F6FBBC30D2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7B68C5-AAA5-47A0-98A9-07F9DDF3E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71FF3C-E13F-6D8C-1537-AAF67F77E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B05B84-3C6B-AEE5-9CE1-EA574B679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329D0A-C4C6-02FD-4DAA-4B1EBE381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BA4031-E6D3-2D60-BB7D-6056B2ECE93A}"/>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8" name="Footer Placeholder 7">
            <a:extLst>
              <a:ext uri="{FF2B5EF4-FFF2-40B4-BE49-F238E27FC236}">
                <a16:creationId xmlns:a16="http://schemas.microsoft.com/office/drawing/2014/main" id="{0200EE3D-6E2B-6C48-5377-73987C2C0F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45BF9-091B-5499-8F9E-E3E12D27AC50}"/>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5921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5245-7A5A-5B59-62FA-1A46183FB8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996B81-6CCB-7D05-C780-DFF6ECBBDD4C}"/>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4" name="Footer Placeholder 3">
            <a:extLst>
              <a:ext uri="{FF2B5EF4-FFF2-40B4-BE49-F238E27FC236}">
                <a16:creationId xmlns:a16="http://schemas.microsoft.com/office/drawing/2014/main" id="{C2D348CA-469F-90F6-7DF8-E45787A96C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5CF3A1-DEE8-1F33-0D72-D4583C3A1E85}"/>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3373240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6AC28-4CAD-F4C3-8882-9D23D044CA6F}"/>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3" name="Footer Placeholder 2">
            <a:extLst>
              <a:ext uri="{FF2B5EF4-FFF2-40B4-BE49-F238E27FC236}">
                <a16:creationId xmlns:a16="http://schemas.microsoft.com/office/drawing/2014/main" id="{DC2BBA97-5792-4ADF-86AB-0F5C981785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BFD03B-9F20-0CFD-F49F-9DC8A10A5A46}"/>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158470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D2C6-29CE-833D-70F5-0C392AB24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2C152-6147-AE4A-0F53-B67F5D5E5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DC13B0-BE43-9963-F45C-A6FC4026DE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64151-19C3-7A23-46FB-F10CFB059DF2}"/>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6" name="Footer Placeholder 5">
            <a:extLst>
              <a:ext uri="{FF2B5EF4-FFF2-40B4-BE49-F238E27FC236}">
                <a16:creationId xmlns:a16="http://schemas.microsoft.com/office/drawing/2014/main" id="{B1BD3E55-2B49-A0B9-C703-699E8B025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004EE-21B4-09BC-D111-2143EC9CC243}"/>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00624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6410-773B-20F2-3810-4B9EAC6C7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CC77AA-B419-7968-CE2F-59AC33B7D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468EB7-85CA-626C-8B02-DEA38C213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BD819-22E8-E601-B77C-8DB9BA6545E3}"/>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6" name="Footer Placeholder 5">
            <a:extLst>
              <a:ext uri="{FF2B5EF4-FFF2-40B4-BE49-F238E27FC236}">
                <a16:creationId xmlns:a16="http://schemas.microsoft.com/office/drawing/2014/main" id="{3418068E-91B9-9B65-CB0A-50240E524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E46660-1D36-0391-4446-C6EC496E8D1A}"/>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375681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4BD77-30A3-C725-D739-AE2A9BC84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B3040-EEA6-BE99-B20A-D8F490408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D6568-640A-59B6-806D-59347BBD02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4787B789-54A0-A5A6-08C1-5766CBA16D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E3AE0B-5981-B0CA-7B0D-A6A35E1E88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A75A3E-C258-DC47-8267-CA96DAC3FF17}" type="slidenum">
              <a:rPr lang="en-US" smtClean="0"/>
              <a:t>‹#›</a:t>
            </a:fld>
            <a:endParaRPr lang="en-US"/>
          </a:p>
        </p:txBody>
      </p:sp>
    </p:spTree>
    <p:extLst>
      <p:ext uri="{BB962C8B-B14F-4D97-AF65-F5344CB8AC3E}">
        <p14:creationId xmlns:p14="http://schemas.microsoft.com/office/powerpoint/2010/main" val="418516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30578-8E04-13C9-3291-B7F925BFFE4D}"/>
              </a:ext>
            </a:extLst>
          </p:cNvPr>
          <p:cNvSpPr>
            <a:spLocks noGrp="1"/>
          </p:cNvSpPr>
          <p:nvPr>
            <p:ph type="ctrTitle"/>
          </p:nvPr>
        </p:nvSpPr>
        <p:spPr>
          <a:xfrm>
            <a:off x="1524000" y="1293338"/>
            <a:ext cx="9144000" cy="3274592"/>
          </a:xfrm>
        </p:spPr>
        <p:txBody>
          <a:bodyPr anchor="ctr">
            <a:normAutofit/>
          </a:bodyPr>
          <a:lstStyle/>
          <a:p>
            <a:r>
              <a:rPr lang="en-US" sz="4000" dirty="0">
                <a:latin typeface="Candara" panose="020E0502030303020204" pitchFamily="34" charset="0"/>
              </a:rPr>
              <a:t>Contentious Origins of Social Protection: China’s “Treat-driven” Redistribution</a:t>
            </a:r>
          </a:p>
        </p:txBody>
      </p:sp>
      <p:sp>
        <p:nvSpPr>
          <p:cNvPr id="3" name="Subtitle 2">
            <a:extLst>
              <a:ext uri="{FF2B5EF4-FFF2-40B4-BE49-F238E27FC236}">
                <a16:creationId xmlns:a16="http://schemas.microsoft.com/office/drawing/2014/main" id="{3296340F-7C9D-005F-735F-F5CDCC2632B2}"/>
              </a:ext>
            </a:extLst>
          </p:cNvPr>
          <p:cNvSpPr>
            <a:spLocks noGrp="1"/>
          </p:cNvSpPr>
          <p:nvPr>
            <p:ph type="subTitle" idx="1"/>
          </p:nvPr>
        </p:nvSpPr>
        <p:spPr>
          <a:xfrm>
            <a:off x="1523999" y="3572479"/>
            <a:ext cx="9144000" cy="1598032"/>
          </a:xfrm>
        </p:spPr>
        <p:txBody>
          <a:bodyPr anchor="ctr">
            <a:normAutofit/>
          </a:bodyPr>
          <a:lstStyle/>
          <a:p>
            <a:r>
              <a:rPr lang="en-US" sz="1600" dirty="0">
                <a:latin typeface="Candara" panose="020E0502030303020204" pitchFamily="34" charset="0"/>
              </a:rPr>
              <a:t>Hongshen Zhu</a:t>
            </a:r>
          </a:p>
          <a:p>
            <a:r>
              <a:rPr lang="en-US" sz="1600" dirty="0">
                <a:latin typeface="Candara" panose="020E0502030303020204" pitchFamily="34" charset="0"/>
              </a:rPr>
              <a:t>Global China Postdoctoral Fellow</a:t>
            </a:r>
          </a:p>
          <a:p>
            <a:r>
              <a:rPr lang="en-US" sz="1600" dirty="0">
                <a:latin typeface="Candara" panose="020E0502030303020204" pitchFamily="34" charset="0"/>
              </a:rPr>
              <a:t>East Asia Center, University of Virginia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855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4800" dirty="0">
                <a:latin typeface="Candara" panose="020E0502030303020204" pitchFamily="34" charset="0"/>
              </a:rPr>
              <a:t>SOE Layoffs and Welfare State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Pension (1997), healthcare (1998), unemployment insurance (1999)</a:t>
            </a:r>
          </a:p>
          <a:p>
            <a:r>
              <a:rPr lang="en-US" sz="2400" dirty="0">
                <a:latin typeface="Candara" panose="020E0502030303020204" pitchFamily="34" charset="0"/>
              </a:rPr>
              <a:t>Unfunded mandates for local governments</a:t>
            </a:r>
          </a:p>
          <a:p>
            <a:r>
              <a:rPr lang="en-US" sz="2400" dirty="0">
                <a:latin typeface="Candara" panose="020E0502030303020204" pitchFamily="34" charset="0"/>
              </a:rPr>
              <a:t>Find new revenue sources: social security contribution by new economy</a:t>
            </a:r>
          </a:p>
          <a:p>
            <a:r>
              <a:rPr lang="en-US" sz="2400" dirty="0">
                <a:latin typeface="Candara" panose="020E0502030303020204" pitchFamily="34" charset="0"/>
              </a:rPr>
              <a:t>Critical juncture</a:t>
            </a:r>
            <a:r>
              <a:rPr lang="zh-CN" altLang="en-US" sz="2400" dirty="0">
                <a:latin typeface="Candara" panose="020E0502030303020204" pitchFamily="34" charset="0"/>
              </a:rPr>
              <a:t> </a:t>
            </a:r>
            <a:r>
              <a:rPr lang="en-US" altLang="zh-CN" sz="2400" dirty="0">
                <a:latin typeface="Candara" panose="020E0502030303020204" pitchFamily="34" charset="0"/>
              </a:rPr>
              <a:t>in</a:t>
            </a:r>
            <a:r>
              <a:rPr lang="zh-CN" altLang="en-US" sz="2400" dirty="0">
                <a:latin typeface="Candara" panose="020E0502030303020204" pitchFamily="34" charset="0"/>
              </a:rPr>
              <a:t> </a:t>
            </a:r>
            <a:r>
              <a:rPr lang="en-US" altLang="zh-CN" sz="2400" dirty="0">
                <a:latin typeface="Candara" panose="020E0502030303020204" pitchFamily="34" charset="0"/>
              </a:rPr>
              <a:t>late 1990s for China’s welfare state</a:t>
            </a:r>
            <a:endParaRPr lang="en-US" sz="2400" dirty="0">
              <a:latin typeface="Candara" panose="020E0502030303020204" pitchFamily="34" charset="0"/>
            </a:endParaRPr>
          </a:p>
          <a:p>
            <a:endParaRPr lang="en-US" sz="2400" dirty="0">
              <a:latin typeface="Candara" panose="020E0502030303020204" pitchFamily="34" charset="0"/>
            </a:endParaRPr>
          </a:p>
          <a:p>
            <a:pPr marL="0" indent="0">
              <a:buNone/>
            </a:pPr>
            <a:endParaRPr lang="en-US" sz="2400" dirty="0">
              <a:latin typeface="Candara" panose="020E0502030303020204" pitchFamily="34" charset="0"/>
            </a:endParaRPr>
          </a:p>
        </p:txBody>
      </p:sp>
    </p:spTree>
    <p:extLst>
      <p:ext uri="{BB962C8B-B14F-4D97-AF65-F5344CB8AC3E}">
        <p14:creationId xmlns:p14="http://schemas.microsoft.com/office/powerpoint/2010/main" val="331421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Critical Features</a:t>
            </a:r>
          </a:p>
        </p:txBody>
      </p:sp>
      <p:graphicFrame>
        <p:nvGraphicFramePr>
          <p:cNvPr id="17" name="Content Placeholder 3">
            <a:extLst>
              <a:ext uri="{FF2B5EF4-FFF2-40B4-BE49-F238E27FC236}">
                <a16:creationId xmlns:a16="http://schemas.microsoft.com/office/drawing/2014/main" id="{673C79F9-1638-BFBA-95B6-C58B46C50835}"/>
              </a:ext>
            </a:extLst>
          </p:cNvPr>
          <p:cNvGraphicFramePr>
            <a:graphicFrameLocks noGrp="1"/>
          </p:cNvGraphicFramePr>
          <p:nvPr>
            <p:ph idx="1"/>
            <p:extLst>
              <p:ext uri="{D42A27DB-BD31-4B8C-83A1-F6EECF244321}">
                <p14:modId xmlns:p14="http://schemas.microsoft.com/office/powerpoint/2010/main" val="2933437968"/>
              </p:ext>
            </p:extLst>
          </p:nvPr>
        </p:nvGraphicFramePr>
        <p:xfrm>
          <a:off x="808638" y="210133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98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Localization</a:t>
            </a:r>
          </a:p>
        </p:txBody>
      </p:sp>
      <p:grpSp>
        <p:nvGrpSpPr>
          <p:cNvPr id="26" name="Group 2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7" name="Rectangle 2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A9F9346-CC62-5AB9-6B7C-7049C9903298}"/>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County-level government collects social security</a:t>
            </a:r>
          </a:p>
          <a:p>
            <a:r>
              <a:rPr lang="en-US" sz="2400" dirty="0">
                <a:latin typeface="Candara" panose="020E0502030303020204" pitchFamily="34" charset="0"/>
              </a:rPr>
              <a:t>Low-level pooling: each county manages their own social security funds that each is only responsible for its own residents</a:t>
            </a:r>
          </a:p>
          <a:p>
            <a:r>
              <a:rPr lang="en-US" sz="2400" dirty="0">
                <a:latin typeface="Candara" panose="020E0502030303020204" pitchFamily="34" charset="0"/>
              </a:rPr>
              <a:t>No transfer of surplus across localities</a:t>
            </a:r>
          </a:p>
          <a:p>
            <a:r>
              <a:rPr lang="en-US" sz="2400" dirty="0">
                <a:latin typeface="Candara" panose="020E0502030303020204" pitchFamily="34" charset="0"/>
              </a:rPr>
              <a:t>Huge variations on enforcement and mandated rates</a:t>
            </a:r>
          </a:p>
        </p:txBody>
      </p:sp>
    </p:spTree>
    <p:extLst>
      <p:ext uri="{BB962C8B-B14F-4D97-AF65-F5344CB8AC3E}">
        <p14:creationId xmlns:p14="http://schemas.microsoft.com/office/powerpoint/2010/main" val="72668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5515-1498-9274-3FC4-4104DAF166B5}"/>
              </a:ext>
            </a:extLst>
          </p:cNvPr>
          <p:cNvSpPr>
            <a:spLocks noGrp="1"/>
          </p:cNvSpPr>
          <p:nvPr>
            <p:ph type="title"/>
          </p:nvPr>
        </p:nvSpPr>
        <p:spPr/>
        <p:txBody>
          <a:bodyPr/>
          <a:lstStyle/>
          <a:p>
            <a:endParaRPr lang="en-US" dirty="0"/>
          </a:p>
        </p:txBody>
      </p:sp>
      <p:pic>
        <p:nvPicPr>
          <p:cNvPr id="5" name="Content Placeholder 4" descr="A graph of social security tax&#10;&#10;Description automatically generated">
            <a:extLst>
              <a:ext uri="{FF2B5EF4-FFF2-40B4-BE49-F238E27FC236}">
                <a16:creationId xmlns:a16="http://schemas.microsoft.com/office/drawing/2014/main" id="{6D4B4EBC-930C-99FB-484F-36D665ECE953}"/>
              </a:ext>
            </a:extLst>
          </p:cNvPr>
          <p:cNvPicPr>
            <a:picLocks noGrp="1" noChangeAspect="1"/>
          </p:cNvPicPr>
          <p:nvPr>
            <p:ph idx="1"/>
          </p:nvPr>
        </p:nvPicPr>
        <p:blipFill>
          <a:blip r:embed="rId3"/>
          <a:stretch>
            <a:fillRect/>
          </a:stretch>
        </p:blipFill>
        <p:spPr>
          <a:xfrm>
            <a:off x="1840904" y="681037"/>
            <a:ext cx="8510191" cy="5811838"/>
          </a:xfrm>
        </p:spPr>
      </p:pic>
    </p:spTree>
    <p:extLst>
      <p:ext uri="{BB962C8B-B14F-4D97-AF65-F5344CB8AC3E}">
        <p14:creationId xmlns:p14="http://schemas.microsoft.com/office/powerpoint/2010/main" val="3756890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Pay-As-You-Go</a:t>
            </a:r>
          </a:p>
        </p:txBody>
      </p:sp>
      <p:grpSp>
        <p:nvGrpSpPr>
          <p:cNvPr id="25" name="Group 2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6" name="Rectangle 2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r>
              <a:rPr lang="en-US" sz="2200" dirty="0">
                <a:latin typeface="Candara" panose="020E0502030303020204" pitchFamily="34" charset="0"/>
              </a:rPr>
              <a:t>Nominally, China’s social security is a mix of personal accounts and social accounts where some contribution is saved in one’s personal account to pay yourself in the retirement</a:t>
            </a:r>
          </a:p>
          <a:p>
            <a:r>
              <a:rPr lang="en-US" sz="2200" dirty="0">
                <a:latin typeface="Candara" panose="020E0502030303020204" pitchFamily="34" charset="0"/>
              </a:rPr>
              <a:t>Effectively the whole system is pay-as-you-go such that no real savings is accumulated </a:t>
            </a:r>
          </a:p>
          <a:p>
            <a:r>
              <a:rPr lang="en-US" sz="2200" dirty="0">
                <a:latin typeface="Candara" panose="020E0502030303020204" pitchFamily="34" charset="0"/>
              </a:rPr>
              <a:t>A redistribution from current contributors to current spenders (pensioners)</a:t>
            </a:r>
          </a:p>
          <a:p>
            <a:pPr marL="0" indent="0">
              <a:buNone/>
            </a:pPr>
            <a:endParaRPr lang="en-US" sz="2200" dirty="0">
              <a:latin typeface="Candara" panose="020E0502030303020204" pitchFamily="34" charset="0"/>
            </a:endParaRPr>
          </a:p>
        </p:txBody>
      </p:sp>
    </p:spTree>
    <p:extLst>
      <p:ext uri="{BB962C8B-B14F-4D97-AF65-F5344CB8AC3E}">
        <p14:creationId xmlns:p14="http://schemas.microsoft.com/office/powerpoint/2010/main" val="25638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Political Responsibility</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pPr marL="0" indent="0">
              <a:buNone/>
            </a:pPr>
            <a:r>
              <a:rPr lang="en-US" sz="2000" i="1" dirty="0">
                <a:latin typeface="Candara" panose="020E0502030303020204" pitchFamily="34" charset="0"/>
              </a:rPr>
              <a:t>“</a:t>
            </a:r>
            <a:r>
              <a:rPr lang="en-US" sz="2000" dirty="0">
                <a:effectLst/>
                <a:latin typeface="Candara" panose="020E0502030303020204" pitchFamily="34" charset="0"/>
              </a:rPr>
              <a:t>Only by establishing a comprehensive social security system and properly addressing [laid-off SOE workers] basic livelihood issues can we prevent shocks to </a:t>
            </a:r>
            <a:r>
              <a:rPr lang="en-US" sz="2000" b="1" dirty="0">
                <a:effectLst/>
                <a:latin typeface="Candara" panose="020E0502030303020204" pitchFamily="34" charset="0"/>
              </a:rPr>
              <a:t>social stability</a:t>
            </a:r>
            <a:r>
              <a:rPr lang="en-US" sz="2000" dirty="0">
                <a:effectLst/>
                <a:latin typeface="Candara" panose="020E0502030303020204" pitchFamily="34" charset="0"/>
              </a:rPr>
              <a:t>.”</a:t>
            </a:r>
          </a:p>
          <a:p>
            <a:pPr marL="0" indent="0" algn="r">
              <a:buNone/>
            </a:pPr>
            <a:r>
              <a:rPr lang="en-US" sz="2000" dirty="0">
                <a:latin typeface="Candara" panose="020E0502030303020204" pitchFamily="34" charset="0"/>
              </a:rPr>
              <a:t>--  Zhu </a:t>
            </a:r>
            <a:r>
              <a:rPr lang="en-US" sz="2000" dirty="0" err="1">
                <a:latin typeface="Candara" panose="020E0502030303020204" pitchFamily="34" charset="0"/>
              </a:rPr>
              <a:t>Rongji</a:t>
            </a:r>
            <a:r>
              <a:rPr lang="en-US" sz="2000" dirty="0">
                <a:latin typeface="Candara" panose="020E0502030303020204" pitchFamily="34" charset="0"/>
              </a:rPr>
              <a:t>, Chinese Premier, in 2000</a:t>
            </a:r>
            <a:endParaRPr lang="en-US" sz="2000" dirty="0">
              <a:effectLst/>
              <a:latin typeface="Candara" panose="020E0502030303020204" pitchFamily="34" charset="0"/>
            </a:endParaRPr>
          </a:p>
          <a:p>
            <a:pPr marL="0" indent="0">
              <a:buNone/>
            </a:pPr>
            <a:r>
              <a:rPr lang="en-US" sz="2000" dirty="0">
                <a:effectLst/>
                <a:latin typeface="Candara" panose="020E0502030303020204" pitchFamily="34" charset="0"/>
              </a:rPr>
              <a:t>“The prevailing issue stems from a general </a:t>
            </a:r>
            <a:r>
              <a:rPr lang="en-US" sz="2000" b="1" dirty="0">
                <a:effectLst/>
                <a:latin typeface="Candara" panose="020E0502030303020204" pitchFamily="34" charset="0"/>
              </a:rPr>
              <a:t>non-compliance</a:t>
            </a:r>
            <a:r>
              <a:rPr lang="en-US" sz="2000" dirty="0">
                <a:effectLst/>
                <a:latin typeface="Candara" panose="020E0502030303020204" pitchFamily="34" charset="0"/>
              </a:rPr>
              <a:t> with laws and lenient law </a:t>
            </a:r>
            <a:r>
              <a:rPr lang="en-US" sz="2000" b="1" dirty="0">
                <a:effectLst/>
                <a:latin typeface="Candara" panose="020E0502030303020204" pitchFamily="34" charset="0"/>
              </a:rPr>
              <a:t>enforcement</a:t>
            </a:r>
            <a:r>
              <a:rPr lang="en-US" sz="2000" dirty="0">
                <a:effectLst/>
                <a:latin typeface="Candara" panose="020E0502030303020204" pitchFamily="34" charset="0"/>
              </a:rPr>
              <a:t>. For example, numerous localities neglect to impose social security taxes on </a:t>
            </a:r>
            <a:r>
              <a:rPr lang="en-US" sz="2000" b="1" dirty="0">
                <a:effectLst/>
                <a:latin typeface="Candara" panose="020E0502030303020204" pitchFamily="34" charset="0"/>
              </a:rPr>
              <a:t>foreign and private enterprises </a:t>
            </a:r>
            <a:r>
              <a:rPr lang="en-US" sz="2000" dirty="0">
                <a:effectLst/>
                <a:latin typeface="Candara" panose="020E0502030303020204" pitchFamily="34" charset="0"/>
              </a:rPr>
              <a:t>as required, and exhibit laxity in tracking down entities that are behind on payments.”</a:t>
            </a:r>
            <a:r>
              <a:rPr lang="en-US" sz="2400" dirty="0">
                <a:latin typeface="Candara" panose="020E0502030303020204" pitchFamily="34" charset="0"/>
              </a:rPr>
              <a:t>                </a:t>
            </a:r>
          </a:p>
        </p:txBody>
      </p:sp>
    </p:spTree>
    <p:extLst>
      <p:ext uri="{BB962C8B-B14F-4D97-AF65-F5344CB8AC3E}">
        <p14:creationId xmlns:p14="http://schemas.microsoft.com/office/powerpoint/2010/main" val="304244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E9D19-6754-4D6A-190A-C85542D0494D}"/>
              </a:ext>
            </a:extLst>
          </p:cNvPr>
          <p:cNvSpPr>
            <a:spLocks noGrp="1"/>
          </p:cNvSpPr>
          <p:nvPr>
            <p:ph type="title"/>
          </p:nvPr>
        </p:nvSpPr>
        <p:spPr>
          <a:xfrm>
            <a:off x="808638" y="386930"/>
            <a:ext cx="9236700" cy="1188950"/>
          </a:xfrm>
        </p:spPr>
        <p:txBody>
          <a:bodyPr anchor="b">
            <a:noAutofit/>
          </a:bodyPr>
          <a:lstStyle/>
          <a:p>
            <a:r>
              <a:rPr lang="en-US" sz="3600" dirty="0">
                <a:latin typeface="Candara" panose="020E0502030303020204" pitchFamily="34" charset="0"/>
              </a:rPr>
              <a:t>“Threat-driven” Strategy of Redistribution</a:t>
            </a:r>
            <a:endParaRPr lang="en-US" sz="4000" dirty="0">
              <a:latin typeface="Candara" panose="020E0502030303020204" pitchFamily="34"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F07D55-0AB8-5B68-ED71-F972591DEF47}"/>
              </a:ext>
            </a:extLst>
          </p:cNvPr>
          <p:cNvSpPr>
            <a:spLocks noGrp="1"/>
          </p:cNvSpPr>
          <p:nvPr>
            <p:ph idx="1"/>
          </p:nvPr>
        </p:nvSpPr>
        <p:spPr>
          <a:xfrm>
            <a:off x="793660" y="2599509"/>
            <a:ext cx="10143668" cy="3435531"/>
          </a:xfrm>
        </p:spPr>
        <p:txBody>
          <a:bodyPr anchor="ctr">
            <a:normAutofit/>
          </a:bodyPr>
          <a:lstStyle/>
          <a:p>
            <a:r>
              <a:rPr lang="en-US" dirty="0">
                <a:latin typeface="Candara" panose="020E0502030303020204" pitchFamily="34" charset="0"/>
              </a:rPr>
              <a:t>Hypothesis: “threat-driven" redistribution</a:t>
            </a:r>
          </a:p>
          <a:p>
            <a:r>
              <a:rPr lang="en-US" i="1" dirty="0">
                <a:latin typeface="Candara" panose="020E0502030303020204" pitchFamily="34" charset="0"/>
              </a:rPr>
              <a:t>State willingness to compensate losers through redistribution varies directly with the scale of expected collective action</a:t>
            </a:r>
          </a:p>
          <a:p>
            <a:r>
              <a:rPr lang="en-US" dirty="0">
                <a:latin typeface="Candara" panose="020E0502030303020204" pitchFamily="34" charset="0"/>
              </a:rPr>
              <a:t>Where would the money come from?</a:t>
            </a:r>
          </a:p>
          <a:p>
            <a:endParaRPr lang="en-US" sz="2000" i="1" dirty="0">
              <a:latin typeface="Candara" panose="020E0502030303020204" pitchFamily="34" charset="0"/>
            </a:endParaRPr>
          </a:p>
          <a:p>
            <a:pPr marL="0" indent="0">
              <a:buNone/>
            </a:pPr>
            <a:endParaRPr lang="en-US" sz="1500" dirty="0"/>
          </a:p>
        </p:txBody>
      </p:sp>
    </p:spTree>
    <p:extLst>
      <p:ext uri="{BB962C8B-B14F-4D97-AF65-F5344CB8AC3E}">
        <p14:creationId xmlns:p14="http://schemas.microsoft.com/office/powerpoint/2010/main" val="397461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47D31-5EA1-E114-8007-713D8A68EAEF}"/>
              </a:ext>
            </a:extLst>
          </p:cNvPr>
          <p:cNvSpPr>
            <a:spLocks noGrp="1"/>
          </p:cNvSpPr>
          <p:nvPr>
            <p:ph type="title"/>
          </p:nvPr>
        </p:nvSpPr>
        <p:spPr>
          <a:xfrm>
            <a:off x="808638" y="386930"/>
            <a:ext cx="9236700" cy="1188950"/>
          </a:xfrm>
        </p:spPr>
        <p:txBody>
          <a:bodyPr anchor="b">
            <a:normAutofit/>
          </a:bodyPr>
          <a:lstStyle/>
          <a:p>
            <a:r>
              <a:rPr lang="en-US" altLang="zh-CN" sz="3600" dirty="0">
                <a:latin typeface="Candara" panose="020E0502030303020204" pitchFamily="34" charset="0"/>
              </a:rPr>
              <a:t>“Threat-driven” Strategy of Redistribution</a:t>
            </a:r>
            <a:endParaRPr lang="en-US" sz="3600" dirty="0">
              <a:latin typeface="Candara" panose="020E0502030303020204" pitchFamily="34"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B5850-9775-A179-F4AD-D1CF743F1E58}"/>
              </a:ext>
            </a:extLst>
          </p:cNvPr>
          <p:cNvSpPr>
            <a:spLocks noGrp="1"/>
          </p:cNvSpPr>
          <p:nvPr>
            <p:ph idx="1"/>
          </p:nvPr>
        </p:nvSpPr>
        <p:spPr>
          <a:xfrm>
            <a:off x="793660" y="2599509"/>
            <a:ext cx="10143668" cy="3435531"/>
          </a:xfrm>
        </p:spPr>
        <p:txBody>
          <a:bodyPr anchor="ctr">
            <a:normAutofit lnSpcReduction="10000"/>
          </a:bodyPr>
          <a:lstStyle/>
          <a:p>
            <a:pPr marL="0" indent="0">
              <a:buNone/>
            </a:pPr>
            <a:r>
              <a:rPr lang="en-US" sz="2400" b="1" dirty="0">
                <a:latin typeface="Candara" panose="020E0502030303020204" pitchFamily="34" charset="0"/>
              </a:rPr>
              <a:t>Local state (Spending</a:t>
            </a:r>
            <a:r>
              <a:rPr lang="zh-CN" altLang="en-US" sz="2400" b="1" dirty="0">
                <a:latin typeface="Candara" panose="020E0502030303020204" pitchFamily="34" charset="0"/>
              </a:rPr>
              <a:t> </a:t>
            </a:r>
            <a:r>
              <a:rPr lang="en-US" altLang="zh-CN" sz="2400" b="1" dirty="0">
                <a:latin typeface="Candara" panose="020E0502030303020204" pitchFamily="34" charset="0"/>
              </a:rPr>
              <a:t>side</a:t>
            </a:r>
            <a:r>
              <a:rPr lang="en-US" sz="2400" b="1" dirty="0">
                <a:latin typeface="Candara" panose="020E0502030303020204" pitchFamily="34" charset="0"/>
              </a:rPr>
              <a:t>)</a:t>
            </a:r>
          </a:p>
          <a:p>
            <a:r>
              <a:rPr lang="en-US" sz="2400" dirty="0">
                <a:latin typeface="Candara" panose="020E0502030303020204" pitchFamily="34" charset="0"/>
              </a:rPr>
              <a:t>More laid-off SOE workers and forced early retirement </a:t>
            </a:r>
            <a:r>
              <a:rPr lang="en-US" sz="2400" dirty="0">
                <a:latin typeface="Candara" panose="020E0502030303020204" pitchFamily="34" charset="0"/>
                <a:sym typeface="Wingdings" pitchFamily="2" charset="2"/>
              </a:rPr>
              <a:t> </a:t>
            </a:r>
            <a:r>
              <a:rPr lang="en-US" sz="2400" dirty="0">
                <a:latin typeface="Candara" panose="020E0502030303020204" pitchFamily="34" charset="0"/>
              </a:rPr>
              <a:t>More social security </a:t>
            </a:r>
            <a:r>
              <a:rPr lang="en-US" sz="2400" b="1" dirty="0">
                <a:latin typeface="Candara" panose="020E0502030303020204" pitchFamily="34" charset="0"/>
              </a:rPr>
              <a:t>payments</a:t>
            </a:r>
            <a:r>
              <a:rPr lang="en-US" sz="2400" dirty="0">
                <a:latin typeface="Candara" panose="020E0502030303020204" pitchFamily="34" charset="0"/>
              </a:rPr>
              <a:t> </a:t>
            </a:r>
          </a:p>
          <a:p>
            <a:endParaRPr lang="en-US" sz="2400" dirty="0">
              <a:latin typeface="Candara" panose="020E0502030303020204" pitchFamily="34" charset="0"/>
            </a:endParaRPr>
          </a:p>
          <a:p>
            <a:pPr marL="0" indent="0">
              <a:buNone/>
            </a:pPr>
            <a:r>
              <a:rPr lang="en-US" sz="2400" b="1" dirty="0">
                <a:latin typeface="Candara" panose="020E0502030303020204" pitchFamily="34" charset="0"/>
              </a:rPr>
              <a:t>(Pay-As-You-Go</a:t>
            </a:r>
            <a:r>
              <a:rPr lang="en-US" sz="2400" dirty="0">
                <a:latin typeface="Candara" panose="020E0502030303020204" pitchFamily="34" charset="0"/>
              </a:rPr>
              <a:t> social security system: </a:t>
            </a:r>
            <a:r>
              <a:rPr lang="en-US" sz="2400" b="1" dirty="0">
                <a:latin typeface="Candara" panose="020E0502030303020204" pitchFamily="34" charset="0"/>
              </a:rPr>
              <a:t>payment ≈ contribution)</a:t>
            </a:r>
          </a:p>
          <a:p>
            <a:pPr marL="0" indent="0">
              <a:buNone/>
            </a:pPr>
            <a:endParaRPr lang="en-US" sz="2400" b="1" dirty="0">
              <a:latin typeface="Candara" panose="020E0502030303020204" pitchFamily="34" charset="0"/>
            </a:endParaRPr>
          </a:p>
          <a:p>
            <a:pPr marL="0" indent="0">
              <a:buNone/>
            </a:pPr>
            <a:r>
              <a:rPr lang="en-US" sz="2400" b="1" dirty="0">
                <a:latin typeface="Candara" panose="020E0502030303020204" pitchFamily="34" charset="0"/>
              </a:rPr>
              <a:t>Non-SOE (Income</a:t>
            </a:r>
            <a:r>
              <a:rPr lang="zh-CN" altLang="en-US" sz="2400" b="1" dirty="0">
                <a:latin typeface="Candara" panose="020E0502030303020204" pitchFamily="34" charset="0"/>
              </a:rPr>
              <a:t> </a:t>
            </a:r>
            <a:r>
              <a:rPr lang="en-US" altLang="zh-CN" sz="2400" b="1" dirty="0">
                <a:latin typeface="Candara" panose="020E0502030303020204" pitchFamily="34" charset="0"/>
              </a:rPr>
              <a:t>side</a:t>
            </a:r>
            <a:r>
              <a:rPr lang="en-US" sz="2400" b="1" dirty="0">
                <a:latin typeface="Candara" panose="020E0502030303020204" pitchFamily="34" charset="0"/>
              </a:rPr>
              <a:t>)</a:t>
            </a:r>
          </a:p>
          <a:p>
            <a:r>
              <a:rPr lang="en-US" sz="2400" dirty="0">
                <a:latin typeface="Candara" panose="020E0502030303020204" pitchFamily="34" charset="0"/>
              </a:rPr>
              <a:t>More laid-off SOE workers  </a:t>
            </a:r>
            <a:r>
              <a:rPr lang="en-US" sz="2400" dirty="0">
                <a:latin typeface="Candara" panose="020E0502030303020204" pitchFamily="34" charset="0"/>
                <a:sym typeface="Wingdings" pitchFamily="2" charset="2"/>
              </a:rPr>
              <a:t> </a:t>
            </a:r>
            <a:r>
              <a:rPr lang="en-US" sz="2400" dirty="0">
                <a:latin typeface="Candara" panose="020E0502030303020204" pitchFamily="34" charset="0"/>
              </a:rPr>
              <a:t>More social security </a:t>
            </a:r>
            <a:r>
              <a:rPr lang="en-US" sz="2400" b="1" dirty="0">
                <a:latin typeface="Candara" panose="020E0502030303020204" pitchFamily="34" charset="0"/>
              </a:rPr>
              <a:t>contribution</a:t>
            </a:r>
          </a:p>
        </p:txBody>
      </p:sp>
    </p:spTree>
    <p:extLst>
      <p:ext uri="{BB962C8B-B14F-4D97-AF65-F5344CB8AC3E}">
        <p14:creationId xmlns:p14="http://schemas.microsoft.com/office/powerpoint/2010/main" val="21404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Data</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Unit of analysis: county-year, 2004--2007</a:t>
            </a:r>
          </a:p>
          <a:p>
            <a:r>
              <a:rPr lang="en-US" sz="2400" dirty="0">
                <a:latin typeface="Candara" panose="020E0502030303020204" pitchFamily="34" charset="0"/>
              </a:rPr>
              <a:t>Social security rates and layoffs: aggregated 1,134,151 firm-year observations from China Industrial Enterprise Dataset, comprising all SOEs and large non-SOE industrial firms in China</a:t>
            </a:r>
          </a:p>
          <a:p>
            <a:r>
              <a:rPr lang="en-US" sz="2400" dirty="0">
                <a:latin typeface="Candara" panose="020E0502030303020204" pitchFamily="34" charset="0"/>
              </a:rPr>
              <a:t>Protest: China </a:t>
            </a:r>
            <a:r>
              <a:rPr lang="en-US" sz="2400" dirty="0" err="1">
                <a:latin typeface="Candara" panose="020E0502030303020204" pitchFamily="34" charset="0"/>
              </a:rPr>
              <a:t>Labour</a:t>
            </a:r>
            <a:r>
              <a:rPr lang="en-US" sz="2400" dirty="0">
                <a:latin typeface="Candara" panose="020E0502030303020204" pitchFamily="34" charset="0"/>
              </a:rPr>
              <a:t> Bulletin and Manfred </a:t>
            </a:r>
            <a:r>
              <a:rPr lang="en-US" sz="2400" dirty="0" err="1">
                <a:latin typeface="Candara" panose="020E0502030303020204" pitchFamily="34" charset="0"/>
              </a:rPr>
              <a:t>Elfstrom's</a:t>
            </a:r>
            <a:r>
              <a:rPr lang="en-US" sz="2400" dirty="0">
                <a:latin typeface="Candara" panose="020E0502030303020204" pitchFamily="34" charset="0"/>
              </a:rPr>
              <a:t> dataset on protests in 2004--2007, which locates SOE-related protests to county level</a:t>
            </a:r>
          </a:p>
          <a:p>
            <a:r>
              <a:rPr lang="en-US" sz="2400" dirty="0">
                <a:latin typeface="Candara" panose="020E0502030303020204" pitchFamily="34" charset="0"/>
              </a:rPr>
              <a:t>Administrative: Landry, Lu and Duan (2018)</a:t>
            </a:r>
          </a:p>
        </p:txBody>
      </p:sp>
    </p:spTree>
    <p:extLst>
      <p:ext uri="{BB962C8B-B14F-4D97-AF65-F5344CB8AC3E}">
        <p14:creationId xmlns:p14="http://schemas.microsoft.com/office/powerpoint/2010/main" val="4790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Case Selection</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2004-2007: first term under Hu Jintao and Wen Jiabao</a:t>
            </a:r>
          </a:p>
          <a:p>
            <a:r>
              <a:rPr lang="en-US" sz="2400" dirty="0">
                <a:latin typeface="Candara" panose="020E0502030303020204" pitchFamily="34" charset="0"/>
              </a:rPr>
              <a:t>Hu-Wen Era is known for the abolition of agricultural taxes and the inclusion of social welfare provision in cadre evaluation </a:t>
            </a:r>
            <a:r>
              <a:rPr lang="en-US" sz="2000" dirty="0">
                <a:solidFill>
                  <a:schemeClr val="bg1">
                    <a:lumMod val="65000"/>
                  </a:schemeClr>
                </a:solidFill>
                <a:latin typeface="Candara" panose="020E0502030303020204" pitchFamily="34" charset="0"/>
              </a:rPr>
              <a:t>(</a:t>
            </a:r>
            <a:r>
              <a:rPr lang="en-US" sz="2000" dirty="0" err="1">
                <a:solidFill>
                  <a:schemeClr val="bg1">
                    <a:lumMod val="65000"/>
                  </a:schemeClr>
                </a:solidFill>
                <a:latin typeface="Candara" panose="020E0502030303020204" pitchFamily="34" charset="0"/>
              </a:rPr>
              <a:t>Zuo</a:t>
            </a:r>
            <a:r>
              <a:rPr lang="en-US" sz="2000" dirty="0">
                <a:solidFill>
                  <a:schemeClr val="bg1">
                    <a:lumMod val="65000"/>
                  </a:schemeClr>
                </a:solidFill>
                <a:latin typeface="Candara" panose="020E0502030303020204" pitchFamily="34" charset="0"/>
              </a:rPr>
              <a:t>, 2018)</a:t>
            </a:r>
            <a:endParaRPr lang="en-US" sz="2400" dirty="0">
              <a:solidFill>
                <a:schemeClr val="bg1">
                  <a:lumMod val="65000"/>
                </a:schemeClr>
              </a:solidFill>
              <a:latin typeface="Candara" panose="020E0502030303020204" pitchFamily="34" charset="0"/>
            </a:endParaRPr>
          </a:p>
          <a:p>
            <a:r>
              <a:rPr lang="en-US" sz="2400" dirty="0">
                <a:latin typeface="Candara" panose="020E0502030303020204" pitchFamily="34" charset="0"/>
              </a:rPr>
              <a:t>The least likely case to observe threat-driven redistribution</a:t>
            </a:r>
          </a:p>
        </p:txBody>
      </p:sp>
    </p:spTree>
    <p:extLst>
      <p:ext uri="{BB962C8B-B14F-4D97-AF65-F5344CB8AC3E}">
        <p14:creationId xmlns:p14="http://schemas.microsoft.com/office/powerpoint/2010/main" val="1744943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Motivation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289598" y="2858398"/>
            <a:ext cx="3911715" cy="3492526"/>
          </a:xfrm>
        </p:spPr>
        <p:txBody>
          <a:bodyPr anchor="ctr">
            <a:normAutofit/>
          </a:bodyPr>
          <a:lstStyle/>
          <a:p>
            <a:r>
              <a:rPr lang="en-US" sz="2400" dirty="0">
                <a:latin typeface="Candara" panose="020E0502030303020204" pitchFamily="34" charset="0"/>
              </a:rPr>
              <a:t>China’s imbalance between savings and consumption</a:t>
            </a:r>
          </a:p>
          <a:p>
            <a:r>
              <a:rPr lang="en-US" sz="2400" dirty="0">
                <a:latin typeface="Candara" panose="020E0502030303020204" pitchFamily="34" charset="0"/>
              </a:rPr>
              <a:t>Social Transfer in Kind (healthcare, social welfare, etc.) below average </a:t>
            </a:r>
          </a:p>
          <a:p>
            <a:r>
              <a:rPr lang="en-US" sz="2400" dirty="0">
                <a:latin typeface="Candara" panose="020E0502030303020204" pitchFamily="34" charset="0"/>
              </a:rPr>
              <a:t>Weak social safety net</a:t>
            </a:r>
          </a:p>
          <a:p>
            <a:endParaRPr lang="en-US" sz="2400" dirty="0">
              <a:latin typeface="Candara" panose="020E0502030303020204" pitchFamily="34" charset="0"/>
            </a:endParaRPr>
          </a:p>
          <a:p>
            <a:endParaRPr lang="en-US" sz="2400" dirty="0">
              <a:latin typeface="Candara" panose="020E0502030303020204" pitchFamily="34" charset="0"/>
            </a:endParaRPr>
          </a:p>
        </p:txBody>
      </p:sp>
      <p:graphicFrame>
        <p:nvGraphicFramePr>
          <p:cNvPr id="5" name="Content Placeholder 3">
            <a:extLst>
              <a:ext uri="{FF2B5EF4-FFF2-40B4-BE49-F238E27FC236}">
                <a16:creationId xmlns:a16="http://schemas.microsoft.com/office/drawing/2014/main" id="{382A43E9-C69F-AC7D-D0BA-4351A3EC7D58}"/>
              </a:ext>
            </a:extLst>
          </p:cNvPr>
          <p:cNvGraphicFramePr>
            <a:graphicFrameLocks/>
          </p:cNvGraphicFramePr>
          <p:nvPr>
            <p:extLst>
              <p:ext uri="{D42A27DB-BD31-4B8C-83A1-F6EECF244321}">
                <p14:modId xmlns:p14="http://schemas.microsoft.com/office/powerpoint/2010/main" val="2339058616"/>
              </p:ext>
            </p:extLst>
          </p:nvPr>
        </p:nvGraphicFramePr>
        <p:xfrm>
          <a:off x="7685533" y="2161970"/>
          <a:ext cx="4796064" cy="4489204"/>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6EC56B7D-6221-E243-0577-33901AC10E3C}"/>
              </a:ext>
            </a:extLst>
          </p:cNvPr>
          <p:cNvGrpSpPr/>
          <p:nvPr/>
        </p:nvGrpSpPr>
        <p:grpSpPr>
          <a:xfrm>
            <a:off x="4111751" y="1734791"/>
            <a:ext cx="3968496" cy="5123209"/>
            <a:chOff x="4111751" y="1734791"/>
            <a:chExt cx="3968496" cy="5123209"/>
          </a:xfrm>
        </p:grpSpPr>
        <p:pic>
          <p:nvPicPr>
            <p:cNvPr id="7" name="Picture 6" descr="A graph of the number of countries/regions&#10;&#10;Description automatically generated with medium confidence">
              <a:extLst>
                <a:ext uri="{FF2B5EF4-FFF2-40B4-BE49-F238E27FC236}">
                  <a16:creationId xmlns:a16="http://schemas.microsoft.com/office/drawing/2014/main" id="{1B2285E0-6412-151D-67FA-3435A7C4D22C}"/>
                </a:ext>
              </a:extLst>
            </p:cNvPr>
            <p:cNvPicPr>
              <a:picLocks noChangeAspect="1"/>
            </p:cNvPicPr>
            <p:nvPr/>
          </p:nvPicPr>
          <p:blipFill>
            <a:blip r:embed="rId4"/>
            <a:stretch>
              <a:fillRect/>
            </a:stretch>
          </p:blipFill>
          <p:spPr>
            <a:xfrm>
              <a:off x="4111751" y="1734791"/>
              <a:ext cx="3968496" cy="5123209"/>
            </a:xfrm>
            <a:prstGeom prst="rect">
              <a:avLst/>
            </a:prstGeom>
          </p:spPr>
        </p:pic>
        <p:sp>
          <p:nvSpPr>
            <p:cNvPr id="4" name="Rectangle 3">
              <a:extLst>
                <a:ext uri="{FF2B5EF4-FFF2-40B4-BE49-F238E27FC236}">
                  <a16:creationId xmlns:a16="http://schemas.microsoft.com/office/drawing/2014/main" id="{9BA70A2B-E022-A5BD-FD9B-B6EAF72BB629}"/>
                </a:ext>
              </a:extLst>
            </p:cNvPr>
            <p:cNvSpPr/>
            <p:nvPr/>
          </p:nvSpPr>
          <p:spPr>
            <a:xfrm>
              <a:off x="6766560" y="5323840"/>
              <a:ext cx="447040" cy="36576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248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Variables</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0" y="2599509"/>
            <a:ext cx="10143668" cy="3435531"/>
          </a:xfrm>
        </p:spPr>
        <p:txBody>
          <a:bodyPr anchor="ctr">
            <a:normAutofit fontScale="92500" lnSpcReduction="20000"/>
          </a:bodyPr>
          <a:lstStyle/>
          <a:p>
            <a:r>
              <a:rPr lang="en-US" sz="2400" dirty="0">
                <a:latin typeface="Candara" panose="020E0502030303020204" pitchFamily="34" charset="0"/>
              </a:rPr>
              <a:t>Redistribution (dependent variable)</a:t>
            </a:r>
          </a:p>
          <a:p>
            <a:pPr lvl="1"/>
            <a:r>
              <a:rPr lang="en-US" sz="2000" dirty="0">
                <a:latin typeface="Candara" panose="020E0502030303020204" pitchFamily="34" charset="0"/>
              </a:rPr>
              <a:t>Average social security rate across large non-SOE industrial firms in 2004—2007 (social security tax/gross salary)</a:t>
            </a:r>
          </a:p>
          <a:p>
            <a:r>
              <a:rPr lang="en-US" sz="2400" dirty="0">
                <a:latin typeface="Candara" panose="020E0502030303020204" pitchFamily="34" charset="0"/>
              </a:rPr>
              <a:t>Expected collective action (independent variable)</a:t>
            </a:r>
          </a:p>
          <a:p>
            <a:pPr lvl="1"/>
            <a:r>
              <a:rPr lang="en-US" sz="2000" dirty="0">
                <a:latin typeface="Candara" panose="020E0502030303020204" pitchFamily="34" charset="0"/>
              </a:rPr>
              <a:t>Laid-off SOE workers in 1998--2003</a:t>
            </a:r>
          </a:p>
          <a:p>
            <a:pPr lvl="1"/>
            <a:r>
              <a:rPr lang="en-US" sz="2000" dirty="0">
                <a:latin typeface="Candara" panose="020E0502030303020204" pitchFamily="34" charset="0"/>
              </a:rPr>
              <a:t>Baseline: layoffs over total employees</a:t>
            </a:r>
          </a:p>
          <a:p>
            <a:pPr lvl="1"/>
            <a:r>
              <a:rPr lang="en-US" sz="2000" dirty="0">
                <a:latin typeface="Candara" panose="020E0502030303020204" pitchFamily="34" charset="0"/>
              </a:rPr>
              <a:t>Alternative measures: layoffs over urban population, log(layoffs)</a:t>
            </a:r>
          </a:p>
          <a:p>
            <a:r>
              <a:rPr lang="en-US" sz="2400" dirty="0">
                <a:latin typeface="Candara" panose="020E0502030303020204" pitchFamily="34" charset="0"/>
              </a:rPr>
              <a:t>Protest </a:t>
            </a:r>
          </a:p>
          <a:p>
            <a:pPr lvl="1"/>
            <a:r>
              <a:rPr lang="en-US" sz="2000" dirty="0">
                <a:latin typeface="Candara" panose="020E0502030303020204" pitchFamily="34" charset="0"/>
              </a:rPr>
              <a:t>Whether county has ever experienced SOE-related protest</a:t>
            </a:r>
          </a:p>
          <a:p>
            <a:r>
              <a:rPr lang="en-US" sz="2400" dirty="0">
                <a:latin typeface="Candara" panose="020E0502030303020204" pitchFamily="34" charset="0"/>
              </a:rPr>
              <a:t>Covariates in 1997: tax per capita, night light, rural population %, population, longitude, latitude, migrant ratio, terrain ruggedness</a:t>
            </a:r>
          </a:p>
          <a:p>
            <a:endParaRPr lang="en-US" sz="2400" dirty="0"/>
          </a:p>
        </p:txBody>
      </p:sp>
    </p:spTree>
    <p:extLst>
      <p:ext uri="{BB962C8B-B14F-4D97-AF65-F5344CB8AC3E}">
        <p14:creationId xmlns:p14="http://schemas.microsoft.com/office/powerpoint/2010/main" val="24562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7D517-C5F7-3F30-3866-7969D7DB376D}"/>
              </a:ext>
            </a:extLst>
          </p:cNvPr>
          <p:cNvSpPr>
            <a:spLocks noGrp="1"/>
          </p:cNvSpPr>
          <p:nvPr>
            <p:ph type="title"/>
          </p:nvPr>
        </p:nvSpPr>
        <p:spPr>
          <a:xfrm>
            <a:off x="1043631" y="873940"/>
            <a:ext cx="5052369" cy="1035781"/>
          </a:xfrm>
        </p:spPr>
        <p:txBody>
          <a:bodyPr anchor="ctr">
            <a:normAutofit/>
          </a:bodyPr>
          <a:lstStyle/>
          <a:p>
            <a:r>
              <a:rPr lang="en-US" sz="3600" dirty="0">
                <a:latin typeface="Candara" panose="020E0502030303020204" pitchFamily="34" charset="0"/>
              </a:rPr>
              <a:t>SOE Layoffs</a:t>
            </a:r>
          </a:p>
        </p:txBody>
      </p:sp>
      <p:sp>
        <p:nvSpPr>
          <p:cNvPr id="23" name="Rectangle 22">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map of china with different colors&#10;&#10;Description automatically generated">
            <a:extLst>
              <a:ext uri="{FF2B5EF4-FFF2-40B4-BE49-F238E27FC236}">
                <a16:creationId xmlns:a16="http://schemas.microsoft.com/office/drawing/2014/main" id="{1B2351EA-F1D2-1770-7746-80C6B8E88262}"/>
              </a:ext>
            </a:extLst>
          </p:cNvPr>
          <p:cNvPicPr>
            <a:picLocks noGrp="1" noChangeAspect="1"/>
          </p:cNvPicPr>
          <p:nvPr>
            <p:ph idx="1"/>
          </p:nvPr>
        </p:nvPicPr>
        <p:blipFill rotWithShape="1">
          <a:blip r:embed="rId3"/>
          <a:srcRect l="11743" b="3238"/>
          <a:stretch/>
        </p:blipFill>
        <p:spPr>
          <a:xfrm>
            <a:off x="3917375" y="365759"/>
            <a:ext cx="8274621" cy="6048000"/>
          </a:xfrm>
          <a:solidFill>
            <a:schemeClr val="bg1"/>
          </a:solidFill>
        </p:spPr>
      </p:pic>
      <p:sp>
        <p:nvSpPr>
          <p:cNvPr id="4" name="TextBox 3">
            <a:extLst>
              <a:ext uri="{FF2B5EF4-FFF2-40B4-BE49-F238E27FC236}">
                <a16:creationId xmlns:a16="http://schemas.microsoft.com/office/drawing/2014/main" id="{3DB71527-72DE-67C2-302F-53AC05F55B16}"/>
              </a:ext>
            </a:extLst>
          </p:cNvPr>
          <p:cNvSpPr txBox="1"/>
          <p:nvPr/>
        </p:nvSpPr>
        <p:spPr>
          <a:xfrm>
            <a:off x="685437" y="2777893"/>
            <a:ext cx="32319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ndara" panose="020E0502030303020204" pitchFamily="34" charset="0"/>
              </a:rPr>
              <a:t>Geographical illustration of total SOE layoffs (1998-2003) denoted as multiples of total employee in 2004</a:t>
            </a:r>
          </a:p>
          <a:p>
            <a:pPr marL="285750" indent="-285750">
              <a:buFont typeface="Arial" panose="020B0604020202020204" pitchFamily="34" charset="0"/>
              <a:buChar char="•"/>
            </a:pPr>
            <a:endParaRPr lang="en-US" dirty="0">
              <a:latin typeface="Candara" panose="020E0502030303020204" pitchFamily="34" charset="0"/>
            </a:endParaRPr>
          </a:p>
          <a:p>
            <a:pPr marL="285750" indent="-285750">
              <a:buFont typeface="Arial" panose="020B0604020202020204" pitchFamily="34" charset="0"/>
              <a:buChar char="•"/>
            </a:pPr>
            <a:r>
              <a:rPr lang="en-US" dirty="0">
                <a:latin typeface="Candara" panose="020E0502030303020204" pitchFamily="34" charset="0"/>
              </a:rPr>
              <a:t>Heavy concentration in the Northeast and the West</a:t>
            </a:r>
          </a:p>
          <a:p>
            <a:endParaRPr lang="en-US" dirty="0"/>
          </a:p>
        </p:txBody>
      </p:sp>
    </p:spTree>
    <p:extLst>
      <p:ext uri="{BB962C8B-B14F-4D97-AF65-F5344CB8AC3E}">
        <p14:creationId xmlns:p14="http://schemas.microsoft.com/office/powerpoint/2010/main" val="48180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7D517-C5F7-3F30-3866-7969D7DB376D}"/>
              </a:ext>
            </a:extLst>
          </p:cNvPr>
          <p:cNvSpPr>
            <a:spLocks noGrp="1"/>
          </p:cNvSpPr>
          <p:nvPr>
            <p:ph type="title"/>
          </p:nvPr>
        </p:nvSpPr>
        <p:spPr>
          <a:xfrm>
            <a:off x="1043631" y="873940"/>
            <a:ext cx="5052369" cy="1035781"/>
          </a:xfrm>
        </p:spPr>
        <p:txBody>
          <a:bodyPr anchor="ctr">
            <a:normAutofit/>
          </a:bodyPr>
          <a:lstStyle/>
          <a:p>
            <a:r>
              <a:rPr lang="en-US" sz="3600" dirty="0">
                <a:latin typeface="Candara" panose="020E0502030303020204" pitchFamily="34" charset="0"/>
              </a:rPr>
              <a:t>Social Security</a:t>
            </a:r>
          </a:p>
        </p:txBody>
      </p:sp>
      <p:sp>
        <p:nvSpPr>
          <p:cNvPr id="23" name="Rectangle 22">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map of china with different colors&#10;&#10;Description automatically generated">
            <a:extLst>
              <a:ext uri="{FF2B5EF4-FFF2-40B4-BE49-F238E27FC236}">
                <a16:creationId xmlns:a16="http://schemas.microsoft.com/office/drawing/2014/main" id="{E8B421AF-1517-BBBC-66CD-C53584517EE5}"/>
              </a:ext>
            </a:extLst>
          </p:cNvPr>
          <p:cNvPicPr>
            <a:picLocks noGrp="1" noChangeAspect="1"/>
          </p:cNvPicPr>
          <p:nvPr>
            <p:ph idx="1"/>
          </p:nvPr>
        </p:nvPicPr>
        <p:blipFill rotWithShape="1">
          <a:blip r:embed="rId3"/>
          <a:srcRect l="16132" r="12805" b="4059"/>
          <a:stretch/>
        </p:blipFill>
        <p:spPr>
          <a:xfrm>
            <a:off x="4281902" y="166827"/>
            <a:ext cx="6866467" cy="6180215"/>
          </a:xfrm>
          <a:solidFill>
            <a:schemeClr val="bg1"/>
          </a:solidFill>
        </p:spPr>
      </p:pic>
      <p:sp>
        <p:nvSpPr>
          <p:cNvPr id="3" name="TextBox 2">
            <a:extLst>
              <a:ext uri="{FF2B5EF4-FFF2-40B4-BE49-F238E27FC236}">
                <a16:creationId xmlns:a16="http://schemas.microsoft.com/office/drawing/2014/main" id="{401CBE70-0FC2-A246-D8FE-E20BFAB35A90}"/>
              </a:ext>
            </a:extLst>
          </p:cNvPr>
          <p:cNvSpPr txBox="1"/>
          <p:nvPr/>
        </p:nvSpPr>
        <p:spPr>
          <a:xfrm>
            <a:off x="685437" y="2777893"/>
            <a:ext cx="32319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ndara" panose="020E0502030303020204" pitchFamily="34" charset="0"/>
              </a:rPr>
              <a:t>Geographical illustration of effective social security rate in 2004</a:t>
            </a:r>
          </a:p>
          <a:p>
            <a:pPr marL="285750" indent="-285750">
              <a:buFont typeface="Arial" panose="020B0604020202020204" pitchFamily="34" charset="0"/>
              <a:buChar char="•"/>
            </a:pPr>
            <a:endParaRPr lang="en-US" dirty="0">
              <a:latin typeface="Candara" panose="020E0502030303020204" pitchFamily="34" charset="0"/>
            </a:endParaRPr>
          </a:p>
          <a:p>
            <a:pPr marL="285750" indent="-285750">
              <a:buFont typeface="Arial" panose="020B0604020202020204" pitchFamily="34" charset="0"/>
              <a:buChar char="•"/>
            </a:pPr>
            <a:r>
              <a:rPr lang="en-US" dirty="0">
                <a:latin typeface="Candara" panose="020E0502030303020204" pitchFamily="34" charset="0"/>
              </a:rPr>
              <a:t>Higher rates in the Northeast and the West</a:t>
            </a:r>
          </a:p>
          <a:p>
            <a:endParaRPr lang="en-US" dirty="0"/>
          </a:p>
        </p:txBody>
      </p:sp>
    </p:spTree>
    <p:extLst>
      <p:ext uri="{BB962C8B-B14F-4D97-AF65-F5344CB8AC3E}">
        <p14:creationId xmlns:p14="http://schemas.microsoft.com/office/powerpoint/2010/main" val="1050265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OLS Estimation</a:t>
            </a:r>
          </a:p>
        </p:txBody>
      </p:sp>
      <p:sp>
        <p:nvSpPr>
          <p:cNvPr id="43" name="Rectangle 4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1" y="2599509"/>
            <a:ext cx="4093898" cy="3639450"/>
          </a:xfrm>
        </p:spPr>
        <p:txBody>
          <a:bodyPr anchor="ctr">
            <a:normAutofit/>
          </a:bodyPr>
          <a:lstStyle/>
          <a:p>
            <a:r>
              <a:rPr lang="en-US" sz="2000" dirty="0">
                <a:latin typeface="Candara" panose="020E0502030303020204" pitchFamily="34" charset="0"/>
              </a:rPr>
              <a:t>Laid-off workers as a share of total employees associated with higher non-SOE social security rate</a:t>
            </a:r>
          </a:p>
          <a:p>
            <a:endParaRPr lang="en-US" sz="2000" dirty="0"/>
          </a:p>
        </p:txBody>
      </p:sp>
      <p:pic>
        <p:nvPicPr>
          <p:cNvPr id="5" name="Picture 4" descr="A table with numbers and symbols&#10;&#10;Description automatically generated">
            <a:extLst>
              <a:ext uri="{FF2B5EF4-FFF2-40B4-BE49-F238E27FC236}">
                <a16:creationId xmlns:a16="http://schemas.microsoft.com/office/drawing/2014/main" id="{B81DEBC1-CE3B-AB97-63A9-E8C626922F61}"/>
              </a:ext>
            </a:extLst>
          </p:cNvPr>
          <p:cNvPicPr>
            <a:picLocks noChangeAspect="1"/>
          </p:cNvPicPr>
          <p:nvPr/>
        </p:nvPicPr>
        <p:blipFill>
          <a:blip r:embed="rId3"/>
          <a:stretch>
            <a:fillRect/>
          </a:stretch>
        </p:blipFill>
        <p:spPr>
          <a:xfrm>
            <a:off x="4958790" y="2599509"/>
            <a:ext cx="6424572" cy="2907117"/>
          </a:xfrm>
          <a:prstGeom prst="rect">
            <a:avLst/>
          </a:prstGeom>
        </p:spPr>
      </p:pic>
      <p:sp>
        <p:nvSpPr>
          <p:cNvPr id="47" name="Rectangle 4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51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61C4-7316-1DFA-EEB7-F14F08B3C55B}"/>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Instrumental Variable</a:t>
            </a:r>
          </a:p>
        </p:txBody>
      </p:sp>
      <p:grpSp>
        <p:nvGrpSpPr>
          <p:cNvPr id="75" name="Group 7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76" name="Rectangle 7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AFFBB0-7C7A-CDFA-9F4C-4C8D65696DC9}"/>
              </a:ext>
            </a:extLst>
          </p:cNvPr>
          <p:cNvSpPr>
            <a:spLocks noGrp="1"/>
          </p:cNvSpPr>
          <p:nvPr>
            <p:ph idx="1"/>
          </p:nvPr>
        </p:nvSpPr>
        <p:spPr>
          <a:xfrm>
            <a:off x="793660" y="2599509"/>
            <a:ext cx="10143668" cy="3435531"/>
          </a:xfrm>
        </p:spPr>
        <p:txBody>
          <a:bodyPr anchor="ctr">
            <a:normAutofit/>
          </a:bodyPr>
          <a:lstStyle/>
          <a:p>
            <a:r>
              <a:rPr lang="en-US" dirty="0">
                <a:latin typeface="Candara" panose="020E0502030303020204" pitchFamily="34" charset="0"/>
              </a:rPr>
              <a:t>Threat to inference: scale of layoffs not randomly assigned</a:t>
            </a:r>
          </a:p>
          <a:p>
            <a:r>
              <a:rPr lang="en-US" dirty="0">
                <a:latin typeface="Candara" panose="020E0502030303020204" pitchFamily="34" charset="0"/>
              </a:rPr>
              <a:t>Instrument: Number of  employees  working  in  SOEs  founded  between  1964–1972 (“Third Front” era) in 1998 </a:t>
            </a:r>
          </a:p>
          <a:p>
            <a:r>
              <a:rPr lang="en-US" dirty="0">
                <a:latin typeface="Candara" panose="020E0502030303020204" pitchFamily="34" charset="0"/>
              </a:rPr>
              <a:t>Sino-Soviet Split and the US hostility prompted Mao to relocate industries to inlands</a:t>
            </a:r>
          </a:p>
        </p:txBody>
      </p:sp>
    </p:spTree>
    <p:extLst>
      <p:ext uri="{BB962C8B-B14F-4D97-AF65-F5344CB8AC3E}">
        <p14:creationId xmlns:p14="http://schemas.microsoft.com/office/powerpoint/2010/main" val="14805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6A81B-42C6-2876-9DC9-41937DA1C474}"/>
              </a:ext>
            </a:extLst>
          </p:cNvPr>
          <p:cNvSpPr>
            <a:spLocks noGrp="1"/>
          </p:cNvSpPr>
          <p:nvPr>
            <p:ph type="title"/>
          </p:nvPr>
        </p:nvSpPr>
        <p:spPr>
          <a:xfrm>
            <a:off x="645064" y="525982"/>
            <a:ext cx="4785719" cy="1200361"/>
          </a:xfrm>
        </p:spPr>
        <p:txBody>
          <a:bodyPr vert="horz" lIns="91440" tIns="45720" rIns="91440" bIns="45720" rtlCol="0" anchor="b">
            <a:normAutofit/>
          </a:bodyPr>
          <a:lstStyle/>
          <a:p>
            <a:r>
              <a:rPr lang="en-US" sz="3200" kern="1200" dirty="0">
                <a:solidFill>
                  <a:schemeClr val="tx1"/>
                </a:solidFill>
                <a:latin typeface="Candara" panose="020E0502030303020204" pitchFamily="34" charset="0"/>
              </a:rPr>
              <a:t>Third-Front Construction</a:t>
            </a:r>
          </a:p>
        </p:txBody>
      </p:sp>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530BBF-E46D-1011-389E-26C5E13BAB55}"/>
              </a:ext>
            </a:extLst>
          </p:cNvPr>
          <p:cNvSpPr>
            <a:spLocks/>
          </p:cNvSpPr>
          <p:nvPr/>
        </p:nvSpPr>
        <p:spPr>
          <a:xfrm>
            <a:off x="645066" y="2031101"/>
            <a:ext cx="474149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Candara" panose="020E0502030303020204" pitchFamily="34" charset="0"/>
              </a:rPr>
              <a:t>Big Third Front: 13 provinces in the West, e.g. </a:t>
            </a:r>
            <a:r>
              <a:rPr lang="en-US" sz="2000" dirty="0" err="1">
                <a:latin typeface="Candara" panose="020E0502030303020204" pitchFamily="34" charset="0"/>
              </a:rPr>
              <a:t>Panzhihua</a:t>
            </a:r>
            <a:r>
              <a:rPr lang="en-US" sz="2000" dirty="0">
                <a:latin typeface="Candara" panose="020E0502030303020204" pitchFamily="34" charset="0"/>
              </a:rPr>
              <a:t>, Sichuan</a:t>
            </a:r>
          </a:p>
          <a:p>
            <a:pPr indent="-228600">
              <a:lnSpc>
                <a:spcPct val="90000"/>
              </a:lnSpc>
              <a:spcAft>
                <a:spcPts val="600"/>
              </a:spcAft>
              <a:buFont typeface="Arial" panose="020B0604020202020204" pitchFamily="34" charset="0"/>
              <a:buChar char="•"/>
            </a:pPr>
            <a:r>
              <a:rPr lang="en-US" sz="2000" dirty="0">
                <a:latin typeface="Candara" panose="020E0502030303020204" pitchFamily="34" charset="0"/>
              </a:rPr>
              <a:t>Small Third Front: remote areas in First Front, e.g. </a:t>
            </a:r>
            <a:r>
              <a:rPr lang="en-US" sz="2000" dirty="0" err="1">
                <a:latin typeface="Candara" panose="020E0502030303020204" pitchFamily="34" charset="0"/>
              </a:rPr>
              <a:t>Acheng</a:t>
            </a:r>
            <a:r>
              <a:rPr lang="en-US" sz="2000" dirty="0">
                <a:latin typeface="Candara" panose="020E0502030303020204" pitchFamily="34" charset="0"/>
              </a:rPr>
              <a:t> near Harbin</a:t>
            </a:r>
          </a:p>
          <a:p>
            <a:pPr indent="-228600">
              <a:lnSpc>
                <a:spcPct val="90000"/>
              </a:lnSpc>
              <a:spcAft>
                <a:spcPts val="600"/>
              </a:spcAft>
              <a:buFont typeface="Arial" panose="020B0604020202020204" pitchFamily="34" charset="0"/>
              <a:buChar char="•"/>
            </a:pPr>
            <a:r>
              <a:rPr lang="en-US" sz="2000" dirty="0">
                <a:effectLst/>
                <a:latin typeface="Candara" panose="020E0502030303020204" pitchFamily="34" charset="0"/>
              </a:rPr>
              <a:t>“Near mountains, spread out, take cover”</a:t>
            </a:r>
            <a:endParaRPr lang="en-US" sz="2000" dirty="0">
              <a:latin typeface="Candara" panose="020E0502030303020204" pitchFamily="34" charset="0"/>
            </a:endParaRPr>
          </a:p>
          <a:p>
            <a:pPr indent="-228600">
              <a:lnSpc>
                <a:spcPct val="90000"/>
              </a:lnSpc>
              <a:spcAft>
                <a:spcPts val="600"/>
              </a:spcAft>
              <a:buFont typeface="Arial" panose="020B0604020202020204" pitchFamily="34" charset="0"/>
              <a:buChar char="•"/>
            </a:pPr>
            <a:endParaRPr lang="en-US" sz="2400" dirty="0">
              <a:latin typeface="Candara" panose="020E0502030303020204" pitchFamily="34" charset="0"/>
            </a:endParaRPr>
          </a:p>
          <a:p>
            <a:pPr indent="-228600">
              <a:lnSpc>
                <a:spcPct val="90000"/>
              </a:lnSpc>
              <a:spcAft>
                <a:spcPts val="600"/>
              </a:spcAft>
              <a:buFont typeface="Arial" panose="020B0604020202020204" pitchFamily="34" charset="0"/>
              <a:buChar char="•"/>
            </a:pPr>
            <a:endParaRPr lang="en-US" dirty="0"/>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the middle east&#10;&#10;Description automatically generated">
            <a:extLst>
              <a:ext uri="{FF2B5EF4-FFF2-40B4-BE49-F238E27FC236}">
                <a16:creationId xmlns:a16="http://schemas.microsoft.com/office/drawing/2014/main" id="{FE5E6BC9-C21E-C4E8-6E12-61F2ACB92BD5}"/>
              </a:ext>
            </a:extLst>
          </p:cNvPr>
          <p:cNvPicPr>
            <a:picLocks noChangeAspect="1"/>
          </p:cNvPicPr>
          <p:nvPr/>
        </p:nvPicPr>
        <p:blipFill rotWithShape="1">
          <a:blip r:embed="rId3"/>
          <a:srcRect t="11972" r="-2" b="19739"/>
          <a:stretch/>
        </p:blipFill>
        <p:spPr>
          <a:xfrm>
            <a:off x="5987738" y="864639"/>
            <a:ext cx="5628018" cy="4895851"/>
          </a:xfrm>
          <a:prstGeom prst="rect">
            <a:avLst/>
          </a:prstGeom>
          <a:scene3d>
            <a:camera prst="orthographicFront">
              <a:rot lat="0" lon="0" rev="16200000"/>
            </a:camera>
            <a:lightRig rig="threePt" dir="t"/>
          </a:scene3d>
        </p:spPr>
      </p:pic>
      <p:sp>
        <p:nvSpPr>
          <p:cNvPr id="5" name="TextBox 4">
            <a:extLst>
              <a:ext uri="{FF2B5EF4-FFF2-40B4-BE49-F238E27FC236}">
                <a16:creationId xmlns:a16="http://schemas.microsoft.com/office/drawing/2014/main" id="{D3B95FE5-713E-8017-E186-F5FC991C6C35}"/>
              </a:ext>
            </a:extLst>
          </p:cNvPr>
          <p:cNvSpPr txBox="1"/>
          <p:nvPr/>
        </p:nvSpPr>
        <p:spPr>
          <a:xfrm>
            <a:off x="5987738" y="5270905"/>
            <a:ext cx="5628018" cy="489585"/>
          </a:xfrm>
          <a:prstGeom prst="rect">
            <a:avLst/>
          </a:prstGeom>
          <a:solidFill>
            <a:srgbClr val="000000">
              <a:alpha val="50000"/>
            </a:srgbClr>
          </a:solidFill>
          <a:ln>
            <a:noFill/>
          </a:ln>
        </p:spPr>
        <p:txBody>
          <a:bodyPr wrap="square" rtlCol="0">
            <a:noAutofit/>
          </a:bodyPr>
          <a:lstStyle/>
          <a:p>
            <a:pPr algn="ctr" defTabSz="557784">
              <a:spcAft>
                <a:spcPts val="600"/>
              </a:spcAft>
            </a:pPr>
            <a:r>
              <a:rPr lang="en-US" sz="1300" kern="1200">
                <a:solidFill>
                  <a:srgbClr val="FFFFFF"/>
                </a:solidFill>
              </a:rPr>
              <a:t>(</a:t>
            </a:r>
            <a:r>
              <a:rPr lang="en-US" sz="1300" kern="1200" err="1">
                <a:solidFill>
                  <a:srgbClr val="FFFFFF"/>
                </a:solidFill>
              </a:rPr>
              <a:t>Meyskens</a:t>
            </a:r>
            <a:r>
              <a:rPr lang="en-US" sz="1300" kern="1200">
                <a:solidFill>
                  <a:srgbClr val="FFFFFF"/>
                </a:solidFill>
              </a:rPr>
              <a:t>, 2020)</a:t>
            </a:r>
            <a:endParaRPr lang="en-US" sz="1300">
              <a:solidFill>
                <a:srgbClr val="FFFFFF"/>
              </a:solidFill>
            </a:endParaRPr>
          </a:p>
        </p:txBody>
      </p:sp>
    </p:spTree>
    <p:extLst>
      <p:ext uri="{BB962C8B-B14F-4D97-AF65-F5344CB8AC3E}">
        <p14:creationId xmlns:p14="http://schemas.microsoft.com/office/powerpoint/2010/main" val="2858078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36CC8-1112-D738-C977-1CBF0EE6AEB2}"/>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Instrumental Variable Criteria</a:t>
            </a:r>
          </a:p>
        </p:txBody>
      </p:sp>
      <p:grpSp>
        <p:nvGrpSpPr>
          <p:cNvPr id="25" name="Group 2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6" name="Rectangle 2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37AAED-533C-F873-CB73-A156DBBF9598}"/>
              </a:ext>
            </a:extLst>
          </p:cNvPr>
          <p:cNvSpPr>
            <a:spLocks noGrp="1"/>
          </p:cNvSpPr>
          <p:nvPr>
            <p:ph idx="1"/>
          </p:nvPr>
        </p:nvSpPr>
        <p:spPr>
          <a:xfrm>
            <a:off x="788516" y="1575880"/>
            <a:ext cx="10143668" cy="3435531"/>
          </a:xfrm>
        </p:spPr>
        <p:txBody>
          <a:bodyPr anchor="ctr">
            <a:normAutofit/>
          </a:bodyPr>
          <a:lstStyle/>
          <a:p>
            <a:r>
              <a:rPr lang="en-US" sz="2400" dirty="0">
                <a:latin typeface="Candara" panose="020E0502030303020204" pitchFamily="34" charset="0"/>
              </a:rPr>
              <a:t>Relevance: Due to lack of economic rationale, third-front SOEs bankrupt after 1998 and workers laid-off</a:t>
            </a:r>
          </a:p>
          <a:p>
            <a:r>
              <a:rPr lang="en-US" sz="2400" dirty="0">
                <a:latin typeface="Candara" panose="020E0502030303020204" pitchFamily="34" charset="0"/>
              </a:rPr>
              <a:t>Exclusion restriction: </a:t>
            </a:r>
            <a:r>
              <a:rPr lang="en-US" altLang="zh-CN" sz="2400" i="0" dirty="0">
                <a:effectLst/>
                <a:latin typeface="Candara" panose="020E0502030303020204" pitchFamily="34" charset="0"/>
              </a:rPr>
              <a:t>strategic concerns of the Mao era influenced the initial investment and subsequent fate of these SOEs but not social security collection in 2000s </a:t>
            </a:r>
            <a:r>
              <a:rPr lang="en-US" altLang="zh-CN" sz="2400" i="1" dirty="0">
                <a:effectLst/>
                <a:latin typeface="Candara" panose="020E0502030303020204" pitchFamily="34" charset="0"/>
              </a:rPr>
              <a:t>independently</a:t>
            </a:r>
            <a:endParaRPr lang="en-US" sz="2400" i="1" dirty="0">
              <a:latin typeface="Candara" panose="020E0502030303020204" pitchFamily="34" charset="0"/>
            </a:endParaRPr>
          </a:p>
        </p:txBody>
      </p:sp>
      <p:sp>
        <p:nvSpPr>
          <p:cNvPr id="5" name="文本框 4">
            <a:extLst>
              <a:ext uri="{FF2B5EF4-FFF2-40B4-BE49-F238E27FC236}">
                <a16:creationId xmlns:a16="http://schemas.microsoft.com/office/drawing/2014/main" id="{9BF6DF8F-8C84-E46D-CB2E-C8B65651A023}"/>
              </a:ext>
            </a:extLst>
          </p:cNvPr>
          <p:cNvSpPr txBox="1"/>
          <p:nvPr/>
        </p:nvSpPr>
        <p:spPr>
          <a:xfrm>
            <a:off x="935923" y="4400427"/>
            <a:ext cx="8632318" cy="646331"/>
          </a:xfrm>
          <a:prstGeom prst="rect">
            <a:avLst/>
          </a:prstGeom>
          <a:noFill/>
        </p:spPr>
        <p:txBody>
          <a:bodyPr wrap="square" rtlCol="0">
            <a:spAutoFit/>
          </a:bodyPr>
          <a:lstStyle/>
          <a:p>
            <a:pPr algn="l"/>
            <a:r>
              <a:rPr lang="en-US" altLang="zh-CN" sz="3600" b="1" dirty="0">
                <a:latin typeface="Candara" panose="020E0502030303020204" pitchFamily="34" charset="0"/>
              </a:rPr>
              <a:t>Third-front SOE </a:t>
            </a:r>
            <a:r>
              <a:rPr lang="en-US" altLang="zh-CN" sz="2400" b="1" dirty="0">
                <a:latin typeface="Candara" panose="020E0502030303020204" pitchFamily="34" charset="0"/>
                <a:sym typeface="Wingdings" pitchFamily="2" charset="2"/>
              </a:rPr>
              <a:t></a:t>
            </a:r>
            <a:r>
              <a:rPr lang="en-US" altLang="zh-CN" sz="3600" b="1" dirty="0">
                <a:latin typeface="Candara" panose="020E0502030303020204" pitchFamily="34" charset="0"/>
                <a:sym typeface="Wingdings" pitchFamily="2" charset="2"/>
              </a:rPr>
              <a:t> Laid-off workers</a:t>
            </a:r>
            <a:r>
              <a:rPr lang="en-US" altLang="zh-CN" sz="2400" b="1" dirty="0">
                <a:latin typeface="Candara" panose="020E0502030303020204" pitchFamily="34" charset="0"/>
                <a:sym typeface="Wingdings" pitchFamily="2" charset="2"/>
              </a:rPr>
              <a:t>  </a:t>
            </a:r>
            <a:endParaRPr lang="zh-CN" altLang="en-US" sz="3600" b="1" dirty="0">
              <a:latin typeface="Candara" panose="020E0502030303020204" pitchFamily="34" charset="0"/>
            </a:endParaRPr>
          </a:p>
        </p:txBody>
      </p:sp>
      <p:sp>
        <p:nvSpPr>
          <p:cNvPr id="6" name="文本框 5">
            <a:extLst>
              <a:ext uri="{FF2B5EF4-FFF2-40B4-BE49-F238E27FC236}">
                <a16:creationId xmlns:a16="http://schemas.microsoft.com/office/drawing/2014/main" id="{56AC72CE-7802-7293-3646-979386CE13E0}"/>
              </a:ext>
            </a:extLst>
          </p:cNvPr>
          <p:cNvSpPr txBox="1"/>
          <p:nvPr/>
        </p:nvSpPr>
        <p:spPr>
          <a:xfrm>
            <a:off x="8236853" y="4250007"/>
            <a:ext cx="2517611" cy="954107"/>
          </a:xfrm>
          <a:prstGeom prst="rect">
            <a:avLst/>
          </a:prstGeom>
          <a:noFill/>
        </p:spPr>
        <p:txBody>
          <a:bodyPr wrap="square" rtlCol="0">
            <a:spAutoFit/>
          </a:bodyPr>
          <a:lstStyle/>
          <a:p>
            <a:pPr algn="l"/>
            <a:r>
              <a:rPr lang="en-US" altLang="zh-CN" sz="2800" b="1" dirty="0">
                <a:latin typeface="Candara" panose="020E0502030303020204" pitchFamily="34" charset="0"/>
                <a:sym typeface="Wingdings" pitchFamily="2" charset="2"/>
              </a:rPr>
              <a:t>Social Security from non-SOE</a:t>
            </a:r>
            <a:r>
              <a:rPr lang="en-US" altLang="zh-CN" sz="2800" b="1" dirty="0">
                <a:latin typeface="Candara" panose="020E0502030303020204" pitchFamily="34" charset="0"/>
              </a:rPr>
              <a:t> </a:t>
            </a:r>
            <a:endParaRPr lang="zh-CN" altLang="en-US" sz="2800" dirty="0">
              <a:latin typeface="Candara" panose="020E0502030303020204" pitchFamily="34" charset="0"/>
            </a:endParaRPr>
          </a:p>
        </p:txBody>
      </p:sp>
      <p:sp>
        <p:nvSpPr>
          <p:cNvPr id="15" name="U-Turn Arrow 14">
            <a:extLst>
              <a:ext uri="{FF2B5EF4-FFF2-40B4-BE49-F238E27FC236}">
                <a16:creationId xmlns:a16="http://schemas.microsoft.com/office/drawing/2014/main" id="{8A3A73FF-E68D-344E-64CC-E38980C90E48}"/>
              </a:ext>
            </a:extLst>
          </p:cNvPr>
          <p:cNvSpPr/>
          <p:nvPr/>
        </p:nvSpPr>
        <p:spPr>
          <a:xfrm rot="10800000" flipH="1">
            <a:off x="2509535" y="5204114"/>
            <a:ext cx="6864095" cy="503639"/>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乘号 3">
            <a:extLst>
              <a:ext uri="{FF2B5EF4-FFF2-40B4-BE49-F238E27FC236}">
                <a16:creationId xmlns:a16="http://schemas.microsoft.com/office/drawing/2014/main" id="{2D7D2AF3-327A-687B-0418-D523A74370DF}"/>
              </a:ext>
            </a:extLst>
          </p:cNvPr>
          <p:cNvSpPr/>
          <p:nvPr/>
        </p:nvSpPr>
        <p:spPr>
          <a:xfrm>
            <a:off x="5668270" y="5200917"/>
            <a:ext cx="546623" cy="825186"/>
          </a:xfrm>
          <a:prstGeom prst="mathMultiply">
            <a:avLst/>
          </a:prstGeom>
          <a:solidFill>
            <a:srgbClr val="FF000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5667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2ECE6-7084-2FFA-32D7-961F8F4C2237}"/>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2SLS Model: First Stage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ack text on a white background&#10;&#10;Description automatically generated">
            <a:extLst>
              <a:ext uri="{FF2B5EF4-FFF2-40B4-BE49-F238E27FC236}">
                <a16:creationId xmlns:a16="http://schemas.microsoft.com/office/drawing/2014/main" id="{7ABE6F8F-FD0C-7792-FD20-ADF7125F0928}"/>
              </a:ext>
            </a:extLst>
          </p:cNvPr>
          <p:cNvPicPr>
            <a:picLocks noGrp="1" noChangeAspect="1"/>
          </p:cNvPicPr>
          <p:nvPr>
            <p:ph idx="1"/>
          </p:nvPr>
        </p:nvPicPr>
        <p:blipFill>
          <a:blip r:embed="rId3"/>
          <a:stretch>
            <a:fillRect/>
          </a:stretch>
        </p:blipFill>
        <p:spPr>
          <a:xfrm>
            <a:off x="1882989" y="2351392"/>
            <a:ext cx="7688611" cy="1460240"/>
          </a:xfr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B50A7C-DA1C-2BA0-BD12-63CAA9C42D02}"/>
              </a:ext>
            </a:extLst>
          </p:cNvPr>
          <p:cNvSpPr txBox="1"/>
          <p:nvPr/>
        </p:nvSpPr>
        <p:spPr>
          <a:xfrm>
            <a:off x="2930318" y="4120708"/>
            <a:ext cx="7489081" cy="369332"/>
          </a:xfrm>
          <a:prstGeom prst="rect">
            <a:avLst/>
          </a:prstGeom>
          <a:noFill/>
        </p:spPr>
        <p:txBody>
          <a:bodyPr wrap="square" rtlCol="0">
            <a:spAutoFit/>
          </a:bodyPr>
          <a:lstStyle/>
          <a:p>
            <a:r>
              <a:rPr lang="en-US" dirty="0"/>
              <a:t>: the instrumented layoff size of SOE employees 1998-2003 of county </a:t>
            </a:r>
            <a:r>
              <a:rPr lang="en-US" i="1" dirty="0" err="1"/>
              <a:t>i</a:t>
            </a:r>
            <a:r>
              <a:rPr lang="en-US" i="1" dirty="0"/>
              <a:t> </a:t>
            </a:r>
          </a:p>
        </p:txBody>
      </p:sp>
      <p:pic>
        <p:nvPicPr>
          <p:cNvPr id="8" name="Picture 7" descr="A black and white logo&#10;&#10;Description automatically generated">
            <a:extLst>
              <a:ext uri="{FF2B5EF4-FFF2-40B4-BE49-F238E27FC236}">
                <a16:creationId xmlns:a16="http://schemas.microsoft.com/office/drawing/2014/main" id="{EDE1C299-716C-5ECF-59D8-B51D6944D100}"/>
              </a:ext>
            </a:extLst>
          </p:cNvPr>
          <p:cNvPicPr>
            <a:picLocks noChangeAspect="1"/>
          </p:cNvPicPr>
          <p:nvPr/>
        </p:nvPicPr>
        <p:blipFill>
          <a:blip r:embed="rId4"/>
          <a:stretch>
            <a:fillRect/>
          </a:stretch>
        </p:blipFill>
        <p:spPr>
          <a:xfrm>
            <a:off x="1462790" y="3909019"/>
            <a:ext cx="1493898" cy="662707"/>
          </a:xfrm>
          <a:prstGeom prst="rect">
            <a:avLst/>
          </a:prstGeom>
        </p:spPr>
      </p:pic>
      <p:sp>
        <p:nvSpPr>
          <p:cNvPr id="10" name="TextBox 9">
            <a:extLst>
              <a:ext uri="{FF2B5EF4-FFF2-40B4-BE49-F238E27FC236}">
                <a16:creationId xmlns:a16="http://schemas.microsoft.com/office/drawing/2014/main" id="{336E0D88-F0B9-89A0-55D8-1ED45EE640F5}"/>
              </a:ext>
            </a:extLst>
          </p:cNvPr>
          <p:cNvSpPr txBox="1"/>
          <p:nvPr/>
        </p:nvSpPr>
        <p:spPr>
          <a:xfrm>
            <a:off x="2930318" y="4713336"/>
            <a:ext cx="7781554" cy="646331"/>
          </a:xfrm>
          <a:prstGeom prst="rect">
            <a:avLst/>
          </a:prstGeom>
          <a:noFill/>
        </p:spPr>
        <p:txBody>
          <a:bodyPr wrap="none" rtlCol="0">
            <a:spAutoFit/>
          </a:bodyPr>
          <a:lstStyle/>
          <a:p>
            <a:r>
              <a:rPr lang="en-US" dirty="0"/>
              <a:t>: the instrumental variable of state employees in legacy Third-Front SOEs in 1998 </a:t>
            </a:r>
            <a:br>
              <a:rPr lang="en-US" dirty="0"/>
            </a:br>
            <a:endParaRPr lang="en-US" dirty="0"/>
          </a:p>
        </p:txBody>
      </p:sp>
      <p:sp>
        <p:nvSpPr>
          <p:cNvPr id="15" name="TextBox 14">
            <a:extLst>
              <a:ext uri="{FF2B5EF4-FFF2-40B4-BE49-F238E27FC236}">
                <a16:creationId xmlns:a16="http://schemas.microsoft.com/office/drawing/2014/main" id="{0DB83D78-6307-FEC7-08FC-A684AA211540}"/>
              </a:ext>
            </a:extLst>
          </p:cNvPr>
          <p:cNvSpPr txBox="1"/>
          <p:nvPr/>
        </p:nvSpPr>
        <p:spPr>
          <a:xfrm>
            <a:off x="2930318" y="5265559"/>
            <a:ext cx="2467791" cy="646331"/>
          </a:xfrm>
          <a:prstGeom prst="rect">
            <a:avLst/>
          </a:prstGeom>
          <a:noFill/>
        </p:spPr>
        <p:txBody>
          <a:bodyPr wrap="none" rtlCol="0">
            <a:spAutoFit/>
          </a:bodyPr>
          <a:lstStyle/>
          <a:p>
            <a:r>
              <a:rPr lang="en-US" dirty="0"/>
              <a:t>: prefecture fixed effects</a:t>
            </a:r>
          </a:p>
          <a:p>
            <a:endParaRPr lang="en-US" dirty="0"/>
          </a:p>
        </p:txBody>
      </p:sp>
      <p:pic>
        <p:nvPicPr>
          <p:cNvPr id="19" name="Picture 18" descr="A black text on a white background&#10;&#10;Description automatically generated">
            <a:extLst>
              <a:ext uri="{FF2B5EF4-FFF2-40B4-BE49-F238E27FC236}">
                <a16:creationId xmlns:a16="http://schemas.microsoft.com/office/drawing/2014/main" id="{857225BE-F023-6081-0586-91A49B712907}"/>
              </a:ext>
            </a:extLst>
          </p:cNvPr>
          <p:cNvPicPr>
            <a:picLocks noChangeAspect="1"/>
          </p:cNvPicPr>
          <p:nvPr/>
        </p:nvPicPr>
        <p:blipFill>
          <a:blip r:embed="rId5"/>
          <a:stretch>
            <a:fillRect/>
          </a:stretch>
        </p:blipFill>
        <p:spPr>
          <a:xfrm>
            <a:off x="1436420" y="4616979"/>
            <a:ext cx="1493898" cy="599348"/>
          </a:xfrm>
          <a:prstGeom prst="rect">
            <a:avLst/>
          </a:prstGeom>
        </p:spPr>
      </p:pic>
      <p:pic>
        <p:nvPicPr>
          <p:cNvPr id="21" name="Picture 20" descr="A black letter with a white background&#10;&#10;Description automatically generated">
            <a:extLst>
              <a:ext uri="{FF2B5EF4-FFF2-40B4-BE49-F238E27FC236}">
                <a16:creationId xmlns:a16="http://schemas.microsoft.com/office/drawing/2014/main" id="{AF1EB637-D4C0-C863-028F-1D2D8E8D1985}"/>
              </a:ext>
            </a:extLst>
          </p:cNvPr>
          <p:cNvPicPr>
            <a:picLocks noChangeAspect="1"/>
          </p:cNvPicPr>
          <p:nvPr/>
        </p:nvPicPr>
        <p:blipFill>
          <a:blip r:embed="rId6"/>
          <a:stretch>
            <a:fillRect/>
          </a:stretch>
        </p:blipFill>
        <p:spPr>
          <a:xfrm>
            <a:off x="2012037" y="5150486"/>
            <a:ext cx="493582" cy="599349"/>
          </a:xfrm>
          <a:prstGeom prst="rect">
            <a:avLst/>
          </a:prstGeom>
        </p:spPr>
      </p:pic>
      <p:pic>
        <p:nvPicPr>
          <p:cNvPr id="23" name="Picture 22" descr="A black letter x and a white background&#10;&#10;Description automatically generated">
            <a:extLst>
              <a:ext uri="{FF2B5EF4-FFF2-40B4-BE49-F238E27FC236}">
                <a16:creationId xmlns:a16="http://schemas.microsoft.com/office/drawing/2014/main" id="{FB19B75A-99AF-4A81-77D8-DB603C41C4FA}"/>
              </a:ext>
            </a:extLst>
          </p:cNvPr>
          <p:cNvPicPr>
            <a:picLocks noChangeAspect="1"/>
          </p:cNvPicPr>
          <p:nvPr/>
        </p:nvPicPr>
        <p:blipFill>
          <a:blip r:embed="rId7"/>
          <a:stretch>
            <a:fillRect/>
          </a:stretch>
        </p:blipFill>
        <p:spPr>
          <a:xfrm>
            <a:off x="1930357" y="5697138"/>
            <a:ext cx="712362" cy="430731"/>
          </a:xfrm>
          <a:prstGeom prst="rect">
            <a:avLst/>
          </a:prstGeom>
        </p:spPr>
      </p:pic>
      <p:sp>
        <p:nvSpPr>
          <p:cNvPr id="24" name="TextBox 23">
            <a:extLst>
              <a:ext uri="{FF2B5EF4-FFF2-40B4-BE49-F238E27FC236}">
                <a16:creationId xmlns:a16="http://schemas.microsoft.com/office/drawing/2014/main" id="{3B58399E-CE5C-2202-9762-F194CB6FB00D}"/>
              </a:ext>
            </a:extLst>
          </p:cNvPr>
          <p:cNvSpPr txBox="1"/>
          <p:nvPr/>
        </p:nvSpPr>
        <p:spPr>
          <a:xfrm>
            <a:off x="2917538" y="5776456"/>
            <a:ext cx="3646383" cy="369332"/>
          </a:xfrm>
          <a:prstGeom prst="rect">
            <a:avLst/>
          </a:prstGeom>
          <a:noFill/>
        </p:spPr>
        <p:txBody>
          <a:bodyPr wrap="none" rtlCol="0">
            <a:spAutoFit/>
          </a:bodyPr>
          <a:lstStyle/>
          <a:p>
            <a:r>
              <a:rPr lang="en-US" dirty="0"/>
              <a:t>: control variables of county</a:t>
            </a:r>
            <a:r>
              <a:rPr lang="en-US" i="1" dirty="0"/>
              <a:t> </a:t>
            </a:r>
            <a:r>
              <a:rPr lang="en-US" i="1" dirty="0" err="1"/>
              <a:t>i</a:t>
            </a:r>
            <a:r>
              <a:rPr lang="en-US" i="1" dirty="0"/>
              <a:t> </a:t>
            </a:r>
            <a:r>
              <a:rPr lang="en-US" dirty="0"/>
              <a:t>in 1997</a:t>
            </a:r>
          </a:p>
        </p:txBody>
      </p:sp>
    </p:spTree>
    <p:extLst>
      <p:ext uri="{BB962C8B-B14F-4D97-AF65-F5344CB8AC3E}">
        <p14:creationId xmlns:p14="http://schemas.microsoft.com/office/powerpoint/2010/main" val="3699787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2ECE6-7084-2FFA-32D7-961F8F4C2237}"/>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2SLS Model: First Stage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F0129CE-4583-2E26-D9EC-78A7DB9E1288}"/>
              </a:ext>
            </a:extLst>
          </p:cNvPr>
          <p:cNvSpPr>
            <a:spLocks noGrp="1"/>
          </p:cNvSpPr>
          <p:nvPr>
            <p:ph idx="1"/>
          </p:nvPr>
        </p:nvSpPr>
        <p:spPr>
          <a:xfrm>
            <a:off x="793661" y="2599509"/>
            <a:ext cx="4530898" cy="3639450"/>
          </a:xfrm>
        </p:spPr>
        <p:txBody>
          <a:bodyPr anchor="ctr">
            <a:normAutofit/>
          </a:bodyPr>
          <a:lstStyle/>
          <a:p>
            <a:endParaRPr lang="en-US" sz="2000"/>
          </a:p>
        </p:txBody>
      </p:sp>
      <p:pic>
        <p:nvPicPr>
          <p:cNvPr id="5" name="Content Placeholder 4" descr="A table with numbers and symbols&#10;&#10;Description automatically generated">
            <a:extLst>
              <a:ext uri="{FF2B5EF4-FFF2-40B4-BE49-F238E27FC236}">
                <a16:creationId xmlns:a16="http://schemas.microsoft.com/office/drawing/2014/main" id="{765054D6-11D8-8D7B-DD68-AC68E98D716B}"/>
              </a:ext>
            </a:extLst>
          </p:cNvPr>
          <p:cNvPicPr>
            <a:picLocks noChangeAspect="1"/>
          </p:cNvPicPr>
          <p:nvPr/>
        </p:nvPicPr>
        <p:blipFill rotWithShape="1">
          <a:blip r:embed="rId3"/>
          <a:srcRect t="10995" b="-3168"/>
          <a:stretch/>
        </p:blipFill>
        <p:spPr>
          <a:xfrm>
            <a:off x="1619514" y="2296083"/>
            <a:ext cx="8124645" cy="4174987"/>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484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61C4-7316-1DFA-EEB7-F14F08B3C55B}"/>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2SLS Model: Second Stage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E0588EF2-ECB6-C45A-F815-2A5EAF7825EB}"/>
              </a:ext>
            </a:extLst>
          </p:cNvPr>
          <p:cNvPicPr>
            <a:picLocks noChangeAspect="1"/>
          </p:cNvPicPr>
          <p:nvPr/>
        </p:nvPicPr>
        <p:blipFill>
          <a:blip r:embed="rId3"/>
          <a:stretch>
            <a:fillRect/>
          </a:stretch>
        </p:blipFill>
        <p:spPr>
          <a:xfrm>
            <a:off x="1540788" y="2516256"/>
            <a:ext cx="7772400" cy="1035018"/>
          </a:xfrm>
          <a:prstGeom prst="rect">
            <a:avLst/>
          </a:prstGeom>
        </p:spPr>
      </p:pic>
      <p:pic>
        <p:nvPicPr>
          <p:cNvPr id="7" name="Picture 6" descr="A black letter on a white background&#10;&#10;Description automatically generated">
            <a:extLst>
              <a:ext uri="{FF2B5EF4-FFF2-40B4-BE49-F238E27FC236}">
                <a16:creationId xmlns:a16="http://schemas.microsoft.com/office/drawing/2014/main" id="{21505C0A-35BC-ED7E-3D5F-5564CB6E7281}"/>
              </a:ext>
            </a:extLst>
          </p:cNvPr>
          <p:cNvPicPr>
            <a:picLocks noChangeAspect="1"/>
          </p:cNvPicPr>
          <p:nvPr/>
        </p:nvPicPr>
        <p:blipFill>
          <a:blip r:embed="rId4"/>
          <a:stretch>
            <a:fillRect/>
          </a:stretch>
        </p:blipFill>
        <p:spPr>
          <a:xfrm>
            <a:off x="1513078" y="3904707"/>
            <a:ext cx="1119286" cy="543421"/>
          </a:xfrm>
          <a:prstGeom prst="rect">
            <a:avLst/>
          </a:prstGeom>
        </p:spPr>
      </p:pic>
      <p:sp>
        <p:nvSpPr>
          <p:cNvPr id="9" name="TextBox 8">
            <a:extLst>
              <a:ext uri="{FF2B5EF4-FFF2-40B4-BE49-F238E27FC236}">
                <a16:creationId xmlns:a16="http://schemas.microsoft.com/office/drawing/2014/main" id="{9982419C-29B2-2219-0ECC-279EC87E2064}"/>
              </a:ext>
            </a:extLst>
          </p:cNvPr>
          <p:cNvSpPr txBox="1"/>
          <p:nvPr/>
        </p:nvSpPr>
        <p:spPr>
          <a:xfrm>
            <a:off x="2632364" y="3992055"/>
            <a:ext cx="7391767" cy="461665"/>
          </a:xfrm>
          <a:prstGeom prst="rect">
            <a:avLst/>
          </a:prstGeom>
          <a:noFill/>
        </p:spPr>
        <p:txBody>
          <a:bodyPr wrap="none" rtlCol="0">
            <a:spAutoFit/>
          </a:bodyPr>
          <a:lstStyle/>
          <a:p>
            <a:r>
              <a:rPr lang="en-US" sz="2400" dirty="0">
                <a:latin typeface="Candara" panose="020E0502030303020204" pitchFamily="34" charset="0"/>
              </a:rPr>
              <a:t>: social security rate for county </a:t>
            </a:r>
            <a:r>
              <a:rPr lang="en-US" sz="2400" i="1" dirty="0" err="1">
                <a:latin typeface="Candara" panose="020E0502030303020204" pitchFamily="34" charset="0"/>
              </a:rPr>
              <a:t>i</a:t>
            </a:r>
            <a:r>
              <a:rPr lang="en-US" sz="2400" dirty="0">
                <a:latin typeface="Candara" panose="020E0502030303020204" pitchFamily="34" charset="0"/>
              </a:rPr>
              <a:t> in prefecture </a:t>
            </a:r>
            <a:r>
              <a:rPr lang="en-US" sz="2400" i="1" dirty="0">
                <a:latin typeface="Candara" panose="020E0502030303020204" pitchFamily="34" charset="0"/>
              </a:rPr>
              <a:t>p</a:t>
            </a:r>
            <a:r>
              <a:rPr lang="en-US" sz="2400" dirty="0">
                <a:latin typeface="Candara" panose="020E0502030303020204" pitchFamily="34" charset="0"/>
              </a:rPr>
              <a:t> in year </a:t>
            </a:r>
            <a:r>
              <a:rPr lang="en-US" sz="2400" i="1" dirty="0">
                <a:latin typeface="Candara" panose="020E0502030303020204" pitchFamily="34" charset="0"/>
              </a:rPr>
              <a:t>t</a:t>
            </a:r>
          </a:p>
        </p:txBody>
      </p:sp>
      <p:pic>
        <p:nvPicPr>
          <p:cNvPr id="15" name="Picture 14" descr="A black letter on a white background&#10;&#10;Description automatically generated">
            <a:extLst>
              <a:ext uri="{FF2B5EF4-FFF2-40B4-BE49-F238E27FC236}">
                <a16:creationId xmlns:a16="http://schemas.microsoft.com/office/drawing/2014/main" id="{D7236667-CB8A-09F8-0965-8DC25B081E78}"/>
              </a:ext>
            </a:extLst>
          </p:cNvPr>
          <p:cNvPicPr>
            <a:picLocks noChangeAspect="1"/>
          </p:cNvPicPr>
          <p:nvPr/>
        </p:nvPicPr>
        <p:blipFill>
          <a:blip r:embed="rId5"/>
          <a:stretch>
            <a:fillRect/>
          </a:stretch>
        </p:blipFill>
        <p:spPr>
          <a:xfrm>
            <a:off x="1921164" y="4803905"/>
            <a:ext cx="531091" cy="569026"/>
          </a:xfrm>
          <a:prstGeom prst="rect">
            <a:avLst/>
          </a:prstGeom>
        </p:spPr>
      </p:pic>
      <p:sp>
        <p:nvSpPr>
          <p:cNvPr id="18" name="TextBox 17">
            <a:extLst>
              <a:ext uri="{FF2B5EF4-FFF2-40B4-BE49-F238E27FC236}">
                <a16:creationId xmlns:a16="http://schemas.microsoft.com/office/drawing/2014/main" id="{A6462F1A-DFF4-8497-2867-ABFE1528B75C}"/>
              </a:ext>
            </a:extLst>
          </p:cNvPr>
          <p:cNvSpPr txBox="1"/>
          <p:nvPr/>
        </p:nvSpPr>
        <p:spPr>
          <a:xfrm>
            <a:off x="2632364" y="4911266"/>
            <a:ext cx="3408305" cy="461665"/>
          </a:xfrm>
          <a:prstGeom prst="rect">
            <a:avLst/>
          </a:prstGeom>
          <a:noFill/>
        </p:spPr>
        <p:txBody>
          <a:bodyPr wrap="none" rtlCol="0">
            <a:spAutoFit/>
          </a:bodyPr>
          <a:lstStyle/>
          <a:p>
            <a:r>
              <a:rPr lang="en-US" sz="2400" dirty="0">
                <a:latin typeface="Candara" panose="020E0502030303020204" pitchFamily="34" charset="0"/>
              </a:rPr>
              <a:t>: prefecture fixed effects</a:t>
            </a:r>
          </a:p>
        </p:txBody>
      </p:sp>
    </p:spTree>
    <p:extLst>
      <p:ext uri="{BB962C8B-B14F-4D97-AF65-F5344CB8AC3E}">
        <p14:creationId xmlns:p14="http://schemas.microsoft.com/office/powerpoint/2010/main" val="64490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Motivation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793660" y="2599509"/>
            <a:ext cx="5302340" cy="3435531"/>
          </a:xfrm>
        </p:spPr>
        <p:txBody>
          <a:bodyPr anchor="ctr">
            <a:normAutofit/>
          </a:bodyPr>
          <a:lstStyle/>
          <a:p>
            <a:r>
              <a:rPr lang="en-US" sz="2400" dirty="0">
                <a:latin typeface="Candara" panose="020E0502030303020204" pitchFamily="34" charset="0"/>
              </a:rPr>
              <a:t>High income households save more of their income</a:t>
            </a:r>
          </a:p>
          <a:p>
            <a:r>
              <a:rPr lang="en-US" sz="2400" dirty="0">
                <a:latin typeface="Candara" panose="020E0502030303020204" pitchFamily="34" charset="0"/>
              </a:rPr>
              <a:t>Poor households have to save for precautions</a:t>
            </a:r>
          </a:p>
          <a:p>
            <a:r>
              <a:rPr lang="en-US" sz="2400" dirty="0">
                <a:latin typeface="Candara" panose="020E0502030303020204" pitchFamily="34" charset="0"/>
              </a:rPr>
              <a:t>Welfare state and redistribution sit at the center of the economic imbalance</a:t>
            </a:r>
          </a:p>
          <a:p>
            <a:r>
              <a:rPr lang="en-US" sz="2400" dirty="0">
                <a:latin typeface="Candara" panose="020E0502030303020204" pitchFamily="34" charset="0"/>
              </a:rPr>
              <a:t>What drives China’s welfare state?</a:t>
            </a:r>
          </a:p>
          <a:p>
            <a:endParaRPr lang="en-US" sz="2400" dirty="0">
              <a:latin typeface="Candara" panose="020E0502030303020204" pitchFamily="34" charset="0"/>
            </a:endParaRPr>
          </a:p>
        </p:txBody>
      </p:sp>
      <p:pic>
        <p:nvPicPr>
          <p:cNvPr id="6" name="Picture 5" descr="A graph of different colored bars&#10;&#10;Description automatically generated">
            <a:extLst>
              <a:ext uri="{FF2B5EF4-FFF2-40B4-BE49-F238E27FC236}">
                <a16:creationId xmlns:a16="http://schemas.microsoft.com/office/drawing/2014/main" id="{E440068C-7449-6A62-CA66-854B4A1F9BF8}"/>
              </a:ext>
            </a:extLst>
          </p:cNvPr>
          <p:cNvPicPr>
            <a:picLocks noChangeAspect="1"/>
          </p:cNvPicPr>
          <p:nvPr/>
        </p:nvPicPr>
        <p:blipFill>
          <a:blip r:embed="rId3"/>
          <a:stretch>
            <a:fillRect/>
          </a:stretch>
        </p:blipFill>
        <p:spPr>
          <a:xfrm>
            <a:off x="6634616" y="1374825"/>
            <a:ext cx="6374403" cy="5096245"/>
          </a:xfrm>
          <a:prstGeom prst="rect">
            <a:avLst/>
          </a:prstGeom>
        </p:spPr>
      </p:pic>
      <p:sp>
        <p:nvSpPr>
          <p:cNvPr id="4" name="Rectangle 3">
            <a:extLst>
              <a:ext uri="{FF2B5EF4-FFF2-40B4-BE49-F238E27FC236}">
                <a16:creationId xmlns:a16="http://schemas.microsoft.com/office/drawing/2014/main" id="{0ECFD19E-CC1C-C1F1-5A8B-B3CEE1245BA1}"/>
              </a:ext>
            </a:extLst>
          </p:cNvPr>
          <p:cNvSpPr/>
          <p:nvPr/>
        </p:nvSpPr>
        <p:spPr>
          <a:xfrm>
            <a:off x="10045338" y="2082934"/>
            <a:ext cx="2666931" cy="366762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9840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DB71B-C11F-5E1C-C1C6-7E13DF3673CC}"/>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2SLS Model: Second Stage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313D436-FFB1-E56B-1592-2F301A48E998}"/>
              </a:ext>
            </a:extLst>
          </p:cNvPr>
          <p:cNvSpPr>
            <a:spLocks noGrp="1"/>
          </p:cNvSpPr>
          <p:nvPr>
            <p:ph idx="1"/>
          </p:nvPr>
        </p:nvSpPr>
        <p:spPr>
          <a:xfrm>
            <a:off x="793661" y="2599509"/>
            <a:ext cx="4247221" cy="3639450"/>
          </a:xfrm>
        </p:spPr>
        <p:txBody>
          <a:bodyPr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effectLst/>
                <a:latin typeface="Candara" panose="020E0502030303020204" pitchFamily="34" charset="0"/>
              </a:rPr>
              <a:t>For a median county in 2005, layoffs explain a 2.4 percentage point increase in non-SOE SSR, 46% of the average SSR level among the non-SOEs in 2005 (5.2%).</a:t>
            </a:r>
            <a:endParaRPr lang="en-US" sz="3200" dirty="0">
              <a:latin typeface="Candara" panose="020E0502030303020204" pitchFamily="34" charset="0"/>
            </a:endParaRPr>
          </a:p>
        </p:txBody>
      </p:sp>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able with numbers and symbols&#10;&#10;Description automatically generated">
            <a:extLst>
              <a:ext uri="{FF2B5EF4-FFF2-40B4-BE49-F238E27FC236}">
                <a16:creationId xmlns:a16="http://schemas.microsoft.com/office/drawing/2014/main" id="{909F2AE1-37A6-0AE6-8638-20857CD1914B}"/>
              </a:ext>
            </a:extLst>
          </p:cNvPr>
          <p:cNvPicPr>
            <a:picLocks noChangeAspect="1"/>
          </p:cNvPicPr>
          <p:nvPr/>
        </p:nvPicPr>
        <p:blipFill>
          <a:blip r:embed="rId3"/>
          <a:stretch>
            <a:fillRect/>
          </a:stretch>
        </p:blipFill>
        <p:spPr>
          <a:xfrm>
            <a:off x="4987668" y="2780068"/>
            <a:ext cx="6350863" cy="2950172"/>
          </a:xfrm>
          <a:prstGeom prst="rect">
            <a:avLst/>
          </a:prstGeom>
        </p:spPr>
      </p:pic>
    </p:spTree>
    <p:extLst>
      <p:ext uri="{BB962C8B-B14F-4D97-AF65-F5344CB8AC3E}">
        <p14:creationId xmlns:p14="http://schemas.microsoft.com/office/powerpoint/2010/main" val="3252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C2B8E-21CC-40B1-014F-E289987E9A0A}"/>
              </a:ext>
            </a:extLst>
          </p:cNvPr>
          <p:cNvSpPr>
            <a:spLocks noGrp="1"/>
          </p:cNvSpPr>
          <p:nvPr>
            <p:ph type="title"/>
          </p:nvPr>
        </p:nvSpPr>
        <p:spPr>
          <a:xfrm>
            <a:off x="7239014" y="525982"/>
            <a:ext cx="4282983" cy="1200361"/>
          </a:xfrm>
        </p:spPr>
        <p:txBody>
          <a:bodyPr anchor="b">
            <a:normAutofit/>
          </a:bodyPr>
          <a:lstStyle/>
          <a:p>
            <a:r>
              <a:rPr lang="en-US" sz="3600" dirty="0">
                <a:latin typeface="Candara" panose="020E0502030303020204" pitchFamily="34" charset="0"/>
              </a:rPr>
              <a:t>Mechanism</a:t>
            </a:r>
          </a:p>
        </p:txBody>
      </p:sp>
      <p:sp>
        <p:nvSpPr>
          <p:cNvPr id="46" name="Rectangle 4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F302CB-F05B-D9EE-85A5-31F0F08E2FEE}"/>
              </a:ext>
            </a:extLst>
          </p:cNvPr>
          <p:cNvSpPr>
            <a:spLocks noGrp="1"/>
          </p:cNvSpPr>
          <p:nvPr>
            <p:ph idx="1"/>
          </p:nvPr>
        </p:nvSpPr>
        <p:spPr>
          <a:xfrm>
            <a:off x="7239012" y="2031101"/>
            <a:ext cx="4282984" cy="3511943"/>
          </a:xfrm>
        </p:spPr>
        <p:txBody>
          <a:bodyPr anchor="ctr">
            <a:normAutofit/>
          </a:bodyPr>
          <a:lstStyle/>
          <a:p>
            <a:r>
              <a:rPr lang="en-US" sz="1800" b="1" dirty="0">
                <a:latin typeface="Candara" panose="020E0502030303020204" pitchFamily="34" charset="0"/>
              </a:rPr>
              <a:t>Model (1-3) </a:t>
            </a:r>
            <a:r>
              <a:rPr lang="en-US" sz="1800" dirty="0">
                <a:latin typeface="Candara" panose="020E0502030303020204" pitchFamily="34" charset="0"/>
              </a:rPr>
              <a:t>Layoffs are consistently correlated with more SOE protests</a:t>
            </a:r>
          </a:p>
          <a:p>
            <a:r>
              <a:rPr lang="en-US" sz="1800" b="1" dirty="0">
                <a:latin typeface="Candara" panose="020E0502030303020204" pitchFamily="34" charset="0"/>
              </a:rPr>
              <a:t>Model (4) </a:t>
            </a:r>
            <a:r>
              <a:rPr lang="en-US" sz="1800" dirty="0">
                <a:latin typeface="Candara" panose="020E0502030303020204" pitchFamily="34" charset="0"/>
              </a:rPr>
              <a:t>Past SOE protest predicts higher social security collection among non-SOE</a:t>
            </a:r>
          </a:p>
          <a:p>
            <a:r>
              <a:rPr lang="en-US" sz="1800" b="1" dirty="0">
                <a:latin typeface="Candara" panose="020E0502030303020204" pitchFamily="34" charset="0"/>
              </a:rPr>
              <a:t>Model (5-7) </a:t>
            </a:r>
            <a:r>
              <a:rPr lang="en-US" sz="1800" dirty="0">
                <a:latin typeface="Candara" panose="020E0502030303020204" pitchFamily="34" charset="0"/>
              </a:rPr>
              <a:t>Both realized and potential collective action matter</a:t>
            </a:r>
          </a:p>
        </p:txBody>
      </p:sp>
      <p:sp>
        <p:nvSpPr>
          <p:cNvPr id="52" name="Rectangle 5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98331E4-E337-5A6A-744C-0D895E2A3FF8}"/>
              </a:ext>
            </a:extLst>
          </p:cNvPr>
          <p:cNvGrpSpPr/>
          <p:nvPr/>
        </p:nvGrpSpPr>
        <p:grpSpPr>
          <a:xfrm>
            <a:off x="306447" y="1884835"/>
            <a:ext cx="6024771" cy="3087694"/>
            <a:chOff x="306447" y="1884835"/>
            <a:chExt cx="6024771" cy="3087694"/>
          </a:xfrm>
        </p:grpSpPr>
        <p:pic>
          <p:nvPicPr>
            <p:cNvPr id="7" name="Picture 6" descr="A table with numbers and symbols&#10;&#10;Description automatically generated">
              <a:extLst>
                <a:ext uri="{FF2B5EF4-FFF2-40B4-BE49-F238E27FC236}">
                  <a16:creationId xmlns:a16="http://schemas.microsoft.com/office/drawing/2014/main" id="{1FF332E2-78BA-8F6A-A0FA-CC8C155E4C49}"/>
                </a:ext>
              </a:extLst>
            </p:cNvPr>
            <p:cNvPicPr>
              <a:picLocks noChangeAspect="1"/>
            </p:cNvPicPr>
            <p:nvPr/>
          </p:nvPicPr>
          <p:blipFill>
            <a:blip r:embed="rId3"/>
            <a:stretch>
              <a:fillRect/>
            </a:stretch>
          </p:blipFill>
          <p:spPr>
            <a:xfrm>
              <a:off x="306447" y="1884835"/>
              <a:ext cx="6024771" cy="3087694"/>
            </a:xfrm>
            <a:prstGeom prst="rect">
              <a:avLst/>
            </a:prstGeom>
          </p:spPr>
        </p:pic>
        <p:cxnSp>
          <p:nvCxnSpPr>
            <p:cNvPr id="4" name="Straight Connector 3">
              <a:extLst>
                <a:ext uri="{FF2B5EF4-FFF2-40B4-BE49-F238E27FC236}">
                  <a16:creationId xmlns:a16="http://schemas.microsoft.com/office/drawing/2014/main" id="{D419A023-9FF1-71C6-B398-0D6EF26284AA}"/>
                </a:ext>
              </a:extLst>
            </p:cNvPr>
            <p:cNvCxnSpPr>
              <a:cxnSpLocks/>
            </p:cNvCxnSpPr>
            <p:nvPr/>
          </p:nvCxnSpPr>
          <p:spPr>
            <a:xfrm>
              <a:off x="3936207" y="1906267"/>
              <a:ext cx="0" cy="2846888"/>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35172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2614C-44D9-FF14-77C5-0BD4F1ADAE22}"/>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Implications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0D047C-7EAB-1250-3E4D-24EDE7FDB0D2}"/>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2400" dirty="0">
                <a:latin typeface="Candara" panose="020E0502030303020204" pitchFamily="34" charset="0"/>
              </a:rPr>
              <a:t>1. L</a:t>
            </a:r>
            <a:r>
              <a:rPr lang="en-US" sz="2400" b="0" i="0" dirty="0">
                <a:effectLst/>
                <a:latin typeface="Candara" panose="020E0502030303020204" pitchFamily="34" charset="0"/>
              </a:rPr>
              <a:t>ink between SOE layoffs and increased social security collection on non-SOEs</a:t>
            </a:r>
          </a:p>
          <a:p>
            <a:pPr>
              <a:buFont typeface="Arial" panose="020B0604020202020204" pitchFamily="34" charset="0"/>
              <a:buChar char="•"/>
            </a:pPr>
            <a:r>
              <a:rPr lang="en-US" sz="2400" b="0" i="0" dirty="0">
                <a:effectLst/>
                <a:latin typeface="Candara" panose="020E0502030303020204" pitchFamily="34" charset="0"/>
              </a:rPr>
              <a:t>2. Evidence of China’s policy responsiveness in response to protests</a:t>
            </a:r>
          </a:p>
          <a:p>
            <a:pPr>
              <a:buFont typeface="Arial" panose="020B0604020202020204" pitchFamily="34" charset="0"/>
              <a:buChar char="•"/>
            </a:pPr>
            <a:r>
              <a:rPr lang="en-US" sz="2400" dirty="0">
                <a:latin typeface="Candara" panose="020E0502030303020204" pitchFamily="34" charset="0"/>
              </a:rPr>
              <a:t>3. I</a:t>
            </a:r>
            <a:r>
              <a:rPr lang="en-US" sz="2400" b="0" i="0" dirty="0">
                <a:effectLst/>
                <a:latin typeface="Candara" panose="020E0502030303020204" pitchFamily="34" charset="0"/>
              </a:rPr>
              <a:t>nadequacy of “threat-driven</a:t>
            </a:r>
            <a:r>
              <a:rPr lang="en-US" sz="2400" dirty="0">
                <a:latin typeface="Candara" panose="020E0502030303020204" pitchFamily="34" charset="0"/>
              </a:rPr>
              <a:t>”</a:t>
            </a:r>
            <a:r>
              <a:rPr lang="en-US" sz="2400" b="0" i="0" dirty="0">
                <a:effectLst/>
                <a:latin typeface="Candara" panose="020E0502030303020204" pitchFamily="34" charset="0"/>
              </a:rPr>
              <a:t> welfare expansion</a:t>
            </a:r>
          </a:p>
          <a:p>
            <a:pPr>
              <a:buFont typeface="Arial" panose="020B0604020202020204" pitchFamily="34" charset="0"/>
              <a:buChar char="•"/>
            </a:pPr>
            <a:r>
              <a:rPr lang="en-US" sz="2400" b="0" i="0" dirty="0">
                <a:effectLst/>
                <a:latin typeface="Candara" panose="020E0502030303020204" pitchFamily="34" charset="0"/>
              </a:rPr>
              <a:t>4. Winners (SOEs, investors, non-SOE workers) and losers (laid-off workers, non-SOE firms) in China's SOE reform</a:t>
            </a:r>
          </a:p>
        </p:txBody>
      </p:sp>
    </p:spTree>
    <p:extLst>
      <p:ext uri="{BB962C8B-B14F-4D97-AF65-F5344CB8AC3E}">
        <p14:creationId xmlns:p14="http://schemas.microsoft.com/office/powerpoint/2010/main" val="23856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69B4A-F131-1696-EA96-BE8B76466B43}"/>
              </a:ext>
            </a:extLst>
          </p:cNvPr>
          <p:cNvSpPr>
            <a:spLocks noGrp="1"/>
          </p:cNvSpPr>
          <p:nvPr>
            <p:ph type="title"/>
          </p:nvPr>
        </p:nvSpPr>
        <p:spPr>
          <a:xfrm>
            <a:off x="645064" y="525982"/>
            <a:ext cx="4282983" cy="1200361"/>
          </a:xfrm>
        </p:spPr>
        <p:txBody>
          <a:bodyPr anchor="b">
            <a:normAutofit/>
          </a:bodyPr>
          <a:lstStyle/>
          <a:p>
            <a:r>
              <a:rPr lang="en-US" sz="3600" dirty="0">
                <a:latin typeface="Candara" panose="020E0502030303020204" pitchFamily="34" charset="0"/>
              </a:rPr>
              <a:t>Echo</a:t>
            </a:r>
          </a:p>
        </p:txBody>
      </p:sp>
      <p:sp>
        <p:nvSpPr>
          <p:cNvPr id="2081" name="Rectangle 208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F3AC72-D3B1-C724-A267-08F3FDC0D8BD}"/>
              </a:ext>
            </a:extLst>
          </p:cNvPr>
          <p:cNvSpPr>
            <a:spLocks noGrp="1"/>
          </p:cNvSpPr>
          <p:nvPr>
            <p:ph idx="1"/>
          </p:nvPr>
        </p:nvSpPr>
        <p:spPr>
          <a:xfrm>
            <a:off x="645063" y="2190915"/>
            <a:ext cx="4282984" cy="3511943"/>
          </a:xfrm>
        </p:spPr>
        <p:txBody>
          <a:bodyPr anchor="ctr">
            <a:normAutofit/>
          </a:bodyPr>
          <a:lstStyle/>
          <a:p>
            <a:r>
              <a:rPr lang="en-US" sz="1800" dirty="0">
                <a:latin typeface="Candara" panose="020E0502030303020204" pitchFamily="34" charset="0"/>
              </a:rPr>
              <a:t>2023 February, thousands of pensioners protested in front of Wuhan government for the healthcare reform that cut personal account subsidy</a:t>
            </a:r>
          </a:p>
          <a:p>
            <a:r>
              <a:rPr lang="en-US" sz="1800" dirty="0">
                <a:latin typeface="Candara" panose="020E0502030303020204" pitchFamily="34" charset="0"/>
              </a:rPr>
              <a:t>The reform was meant to increase coverage of social account and weaken personal account</a:t>
            </a:r>
          </a:p>
          <a:p>
            <a:r>
              <a:rPr lang="en-US" sz="1800" dirty="0">
                <a:latin typeface="Candara" panose="020E0502030303020204" pitchFamily="34" charset="0"/>
              </a:rPr>
              <a:t>Wuhan government had to concede</a:t>
            </a:r>
          </a:p>
          <a:p>
            <a:r>
              <a:rPr lang="en-US" sz="1800" dirty="0">
                <a:latin typeface="Candara" panose="020E0502030303020204" pitchFamily="34" charset="0"/>
              </a:rPr>
              <a:t>Loss aversion among the population put a significant constraint on governments from reneging welfare promises</a:t>
            </a:r>
          </a:p>
          <a:p>
            <a:endParaRPr lang="en-US" sz="1800" dirty="0"/>
          </a:p>
        </p:txBody>
      </p:sp>
      <p:sp>
        <p:nvSpPr>
          <p:cNvPr id="2083" name="Rectangle 2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2月8日，武汉上万名退休工人在市政府门前聚集，警方人员在大巴车内戒备。（网络图片/古亭提供）">
            <a:extLst>
              <a:ext uri="{FF2B5EF4-FFF2-40B4-BE49-F238E27FC236}">
                <a16:creationId xmlns:a16="http://schemas.microsoft.com/office/drawing/2014/main" id="{4031BBF7-57DF-9E90-2361-454FB893F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11" r="18586"/>
          <a:stretch/>
        </p:blipFill>
        <p:spPr bwMode="auto">
          <a:xfrm>
            <a:off x="5987738" y="1156141"/>
            <a:ext cx="5628018" cy="431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2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A229-3854-A09A-BBF2-2669CF95B235}"/>
              </a:ext>
            </a:extLst>
          </p:cNvPr>
          <p:cNvSpPr>
            <a:spLocks noGrp="1"/>
          </p:cNvSpPr>
          <p:nvPr>
            <p:ph type="title"/>
          </p:nvPr>
        </p:nvSpPr>
        <p:spPr/>
        <p:txBody>
          <a:bodyPr/>
          <a:lstStyle/>
          <a:p>
            <a:r>
              <a:rPr lang="en-US" dirty="0">
                <a:latin typeface="Candara" panose="020E0502030303020204" pitchFamily="34" charset="0"/>
              </a:rPr>
              <a:t>Social Security Fund and Subsidies</a:t>
            </a:r>
          </a:p>
        </p:txBody>
      </p:sp>
      <p:sp>
        <p:nvSpPr>
          <p:cNvPr id="3" name="Content Placeholder 2">
            <a:extLst>
              <a:ext uri="{FF2B5EF4-FFF2-40B4-BE49-F238E27FC236}">
                <a16:creationId xmlns:a16="http://schemas.microsoft.com/office/drawing/2014/main" id="{CA84ECF3-8FF5-E5CA-7CC7-098817A36FCA}"/>
              </a:ext>
            </a:extLst>
          </p:cNvPr>
          <p:cNvSpPr>
            <a:spLocks noGrp="1"/>
          </p:cNvSpPr>
          <p:nvPr>
            <p:ph idx="1"/>
          </p:nvPr>
        </p:nvSpPr>
        <p:spPr/>
        <p:txBody>
          <a:bodyPr/>
          <a:lstStyle/>
          <a:p>
            <a:endParaRPr lang="en-US"/>
          </a:p>
        </p:txBody>
      </p:sp>
      <p:pic>
        <p:nvPicPr>
          <p:cNvPr id="6146" name="Picture 2" descr="Output image">
            <a:extLst>
              <a:ext uri="{FF2B5EF4-FFF2-40B4-BE49-F238E27FC236}">
                <a16:creationId xmlns:a16="http://schemas.microsoft.com/office/drawing/2014/main" id="{4FA65C48-19A4-4960-4794-7E04D0AF0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342" y="1825625"/>
            <a:ext cx="7685425" cy="489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109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7F40-0A6F-6101-2BB1-C5D5391D9EE3}"/>
              </a:ext>
            </a:extLst>
          </p:cNvPr>
          <p:cNvSpPr>
            <a:spLocks noGrp="1"/>
          </p:cNvSpPr>
          <p:nvPr>
            <p:ph type="title"/>
          </p:nvPr>
        </p:nvSpPr>
        <p:spPr/>
        <p:txBody>
          <a:bodyPr/>
          <a:lstStyle/>
          <a:p>
            <a:r>
              <a:rPr lang="en-US" dirty="0">
                <a:latin typeface="Candara" panose="020E0502030303020204" pitchFamily="34" charset="0"/>
              </a:rPr>
              <a:t>Rising Deficits</a:t>
            </a:r>
          </a:p>
        </p:txBody>
      </p:sp>
      <p:sp>
        <p:nvSpPr>
          <p:cNvPr id="3" name="Content Placeholder 2">
            <a:extLst>
              <a:ext uri="{FF2B5EF4-FFF2-40B4-BE49-F238E27FC236}">
                <a16:creationId xmlns:a16="http://schemas.microsoft.com/office/drawing/2014/main" id="{3FF93669-FC7B-5356-E00D-C7457D613DB7}"/>
              </a:ext>
            </a:extLst>
          </p:cNvPr>
          <p:cNvSpPr>
            <a:spLocks noGrp="1"/>
          </p:cNvSpPr>
          <p:nvPr>
            <p:ph idx="1"/>
          </p:nvPr>
        </p:nvSpPr>
        <p:spPr/>
        <p:txBody>
          <a:bodyPr/>
          <a:lstStyle/>
          <a:p>
            <a:endParaRPr lang="en-US"/>
          </a:p>
        </p:txBody>
      </p:sp>
      <p:pic>
        <p:nvPicPr>
          <p:cNvPr id="5122" name="Picture 2" descr="Output image">
            <a:extLst>
              <a:ext uri="{FF2B5EF4-FFF2-40B4-BE49-F238E27FC236}">
                <a16:creationId xmlns:a16="http://schemas.microsoft.com/office/drawing/2014/main" id="{89D599DD-EE6A-4071-F052-0B122FF98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383" y="1825625"/>
            <a:ext cx="8147233" cy="499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36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Silver Lining of Rebalance</a:t>
            </a:r>
          </a:p>
        </p:txBody>
      </p:sp>
      <p:pic>
        <p:nvPicPr>
          <p:cNvPr id="5" name="Content Placeholder 4" descr="A graph showing the number of workers in the snowballing&#10;&#10;Description automatically generated">
            <a:extLst>
              <a:ext uri="{FF2B5EF4-FFF2-40B4-BE49-F238E27FC236}">
                <a16:creationId xmlns:a16="http://schemas.microsoft.com/office/drawing/2014/main" id="{33C1FB57-8EE7-3491-5819-27003098FEA9}"/>
              </a:ext>
            </a:extLst>
          </p:cNvPr>
          <p:cNvPicPr>
            <a:picLocks noGrp="1" noChangeAspect="1"/>
          </p:cNvPicPr>
          <p:nvPr>
            <p:ph idx="1"/>
          </p:nvPr>
        </p:nvPicPr>
        <p:blipFill>
          <a:blip r:embed="rId3"/>
          <a:stretch>
            <a:fillRect/>
          </a:stretch>
        </p:blipFill>
        <p:spPr>
          <a:xfrm>
            <a:off x="882697" y="2154537"/>
            <a:ext cx="6223337" cy="4021820"/>
          </a:xfrm>
        </p:spPr>
      </p:pic>
      <p:cxnSp>
        <p:nvCxnSpPr>
          <p:cNvPr id="9" name="Straight Connector 8">
            <a:extLst>
              <a:ext uri="{FF2B5EF4-FFF2-40B4-BE49-F238E27FC236}">
                <a16:creationId xmlns:a16="http://schemas.microsoft.com/office/drawing/2014/main" id="{48EFCB39-FB18-97FE-3D61-93D88BA2046C}"/>
              </a:ext>
            </a:extLst>
          </p:cNvPr>
          <p:cNvCxnSpPr>
            <a:cxnSpLocks/>
          </p:cNvCxnSpPr>
          <p:nvPr/>
        </p:nvCxnSpPr>
        <p:spPr>
          <a:xfrm>
            <a:off x="2910469" y="4743094"/>
            <a:ext cx="0" cy="104740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A9035-5FCB-750E-6369-14CB1C14ABAB}"/>
              </a:ext>
            </a:extLst>
          </p:cNvPr>
          <p:cNvSpPr txBox="1"/>
          <p:nvPr/>
        </p:nvSpPr>
        <p:spPr>
          <a:xfrm>
            <a:off x="2910469" y="4756409"/>
            <a:ext cx="1074333" cy="246221"/>
          </a:xfrm>
          <a:prstGeom prst="rect">
            <a:avLst/>
          </a:prstGeom>
          <a:noFill/>
        </p:spPr>
        <p:txBody>
          <a:bodyPr wrap="none" rtlCol="0">
            <a:spAutoFit/>
          </a:bodyPr>
          <a:lstStyle/>
          <a:p>
            <a:r>
              <a:rPr lang="en-US" sz="1000" dirty="0"/>
              <a:t>1998 SOE reform</a:t>
            </a:r>
          </a:p>
        </p:txBody>
      </p:sp>
      <p:grpSp>
        <p:nvGrpSpPr>
          <p:cNvPr id="3" name="Group 2">
            <a:extLst>
              <a:ext uri="{FF2B5EF4-FFF2-40B4-BE49-F238E27FC236}">
                <a16:creationId xmlns:a16="http://schemas.microsoft.com/office/drawing/2014/main" id="{0D5130F9-0FA9-8221-79C5-78B58F9A7313}"/>
              </a:ext>
            </a:extLst>
          </p:cNvPr>
          <p:cNvGrpSpPr/>
          <p:nvPr/>
        </p:nvGrpSpPr>
        <p:grpSpPr>
          <a:xfrm>
            <a:off x="7654597" y="1770611"/>
            <a:ext cx="3654706" cy="4613564"/>
            <a:chOff x="4111751" y="1734791"/>
            <a:chExt cx="3968496" cy="5123209"/>
          </a:xfrm>
        </p:grpSpPr>
        <p:pic>
          <p:nvPicPr>
            <p:cNvPr id="4" name="Picture 3" descr="A graph of the number of countries/regions&#10;&#10;Description automatically generated with medium confidence">
              <a:extLst>
                <a:ext uri="{FF2B5EF4-FFF2-40B4-BE49-F238E27FC236}">
                  <a16:creationId xmlns:a16="http://schemas.microsoft.com/office/drawing/2014/main" id="{6084D977-759F-E134-C153-644F40E77F9C}"/>
                </a:ext>
              </a:extLst>
            </p:cNvPr>
            <p:cNvPicPr>
              <a:picLocks noChangeAspect="1"/>
            </p:cNvPicPr>
            <p:nvPr/>
          </p:nvPicPr>
          <p:blipFill>
            <a:blip r:embed="rId4"/>
            <a:stretch>
              <a:fillRect/>
            </a:stretch>
          </p:blipFill>
          <p:spPr>
            <a:xfrm>
              <a:off x="4111751" y="1734791"/>
              <a:ext cx="3968496" cy="5123209"/>
            </a:xfrm>
            <a:prstGeom prst="rect">
              <a:avLst/>
            </a:prstGeom>
          </p:spPr>
        </p:pic>
        <p:sp>
          <p:nvSpPr>
            <p:cNvPr id="6" name="Rectangle 5">
              <a:extLst>
                <a:ext uri="{FF2B5EF4-FFF2-40B4-BE49-F238E27FC236}">
                  <a16:creationId xmlns:a16="http://schemas.microsoft.com/office/drawing/2014/main" id="{1ED716CD-D597-3611-0E97-E9BD79447059}"/>
                </a:ext>
              </a:extLst>
            </p:cNvPr>
            <p:cNvSpPr/>
            <p:nvPr/>
          </p:nvSpPr>
          <p:spPr>
            <a:xfrm>
              <a:off x="6766560" y="5323840"/>
              <a:ext cx="447040" cy="36576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569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2614C-44D9-FF14-77C5-0BD4F1ADAE22}"/>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Research Pipeline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0D047C-7EAB-1250-3E4D-24EDE7FDB0D2}"/>
              </a:ext>
            </a:extLst>
          </p:cNvPr>
          <p:cNvSpPr>
            <a:spLocks noGrp="1"/>
          </p:cNvSpPr>
          <p:nvPr>
            <p:ph idx="1"/>
          </p:nvPr>
        </p:nvSpPr>
        <p:spPr>
          <a:xfrm>
            <a:off x="793660" y="2599509"/>
            <a:ext cx="10143668" cy="3435531"/>
          </a:xfrm>
        </p:spPr>
        <p:txBody>
          <a:bodyPr anchor="ctr">
            <a:normAutofit/>
          </a:bodyPr>
          <a:lstStyle/>
          <a:p>
            <a:r>
              <a:rPr lang="en-US" sz="3600" dirty="0">
                <a:latin typeface="Candara" panose="020E0502030303020204" pitchFamily="34" charset="0"/>
              </a:rPr>
              <a:t>China’s local governments and political economy</a:t>
            </a:r>
          </a:p>
          <a:p>
            <a:pPr lvl="1"/>
            <a:r>
              <a:rPr lang="en-US" sz="3200" dirty="0">
                <a:latin typeface="Candara" panose="020E0502030303020204" pitchFamily="34" charset="0"/>
              </a:rPr>
              <a:t>Welfare (forthcoming at SCID)</a:t>
            </a:r>
          </a:p>
          <a:p>
            <a:pPr lvl="1"/>
            <a:r>
              <a:rPr lang="en-US" sz="3200" dirty="0">
                <a:latin typeface="Candara" panose="020E0502030303020204" pitchFamily="34" charset="0"/>
              </a:rPr>
              <a:t>Public health (R&amp;R at Political Behavior)</a:t>
            </a:r>
          </a:p>
          <a:p>
            <a:pPr lvl="1"/>
            <a:r>
              <a:rPr lang="en-US" sz="3200" dirty="0">
                <a:latin typeface="Candara" panose="020E0502030303020204" pitchFamily="34" charset="0"/>
              </a:rPr>
              <a:t>Conceptual framework (R&amp;R at CPSR)</a:t>
            </a:r>
          </a:p>
          <a:p>
            <a:pPr lvl="1"/>
            <a:r>
              <a:rPr lang="en-US" sz="3200" dirty="0">
                <a:latin typeface="Candara" panose="020E0502030303020204" pitchFamily="34" charset="0"/>
              </a:rPr>
              <a:t>Law enforcement (under review)</a:t>
            </a:r>
          </a:p>
          <a:p>
            <a:pPr lvl="1"/>
            <a:r>
              <a:rPr lang="en-US" sz="3200" dirty="0">
                <a:latin typeface="Candara" panose="020E0502030303020204" pitchFamily="34" charset="0"/>
              </a:rPr>
              <a:t>Propaganda (</a:t>
            </a:r>
            <a:r>
              <a:rPr lang="en-US" sz="3200">
                <a:latin typeface="Candara" panose="020E0502030303020204" pitchFamily="34" charset="0"/>
              </a:rPr>
              <a:t>under review)</a:t>
            </a:r>
            <a:endParaRPr lang="en-US" sz="3200" dirty="0">
              <a:latin typeface="Candara" panose="020E0502030303020204" pitchFamily="34" charset="0"/>
            </a:endParaRPr>
          </a:p>
        </p:txBody>
      </p:sp>
    </p:spTree>
    <p:extLst>
      <p:ext uri="{BB962C8B-B14F-4D97-AF65-F5344CB8AC3E}">
        <p14:creationId xmlns:p14="http://schemas.microsoft.com/office/powerpoint/2010/main" val="16610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D30AD545-F613-01EF-FB07-949BA0764468}"/>
              </a:ext>
            </a:extLst>
          </p:cNvPr>
          <p:cNvPicPr>
            <a:picLocks noChangeAspect="1"/>
          </p:cNvPicPr>
          <p:nvPr/>
        </p:nvPicPr>
        <p:blipFill rotWithShape="1">
          <a:blip r:embed="rId2"/>
          <a:srcRect b="15730"/>
          <a:stretch/>
        </p:blipFill>
        <p:spPr>
          <a:xfrm>
            <a:off x="20" y="1"/>
            <a:ext cx="12191980" cy="6857999"/>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3389C-A1F5-6665-08DF-5CFE35B4852F}"/>
              </a:ext>
            </a:extLst>
          </p:cNvPr>
          <p:cNvSpPr>
            <a:spLocks noGrp="1"/>
          </p:cNvSpPr>
          <p:nvPr>
            <p:ph type="title"/>
          </p:nvPr>
        </p:nvSpPr>
        <p:spPr>
          <a:xfrm>
            <a:off x="523875" y="425950"/>
            <a:ext cx="11210925" cy="744836"/>
          </a:xfrm>
        </p:spPr>
        <p:txBody>
          <a:bodyPr vert="horz" lIns="91440" tIns="45720" rIns="91440" bIns="45720" rtlCol="0" anchor="ctr">
            <a:normAutofit fontScale="90000"/>
          </a:bodyPr>
          <a:lstStyle/>
          <a:p>
            <a:pPr algn="ctr"/>
            <a:r>
              <a:rPr lang="en-US" sz="4800" b="1" dirty="0">
                <a:solidFill>
                  <a:schemeClr val="tx1">
                    <a:lumMod val="85000"/>
                    <a:lumOff val="15000"/>
                  </a:schemeClr>
                </a:solidFill>
                <a:latin typeface="Candara" panose="020E0502030303020204" pitchFamily="34" charset="0"/>
              </a:rPr>
              <a:t>Thank You!</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936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69B4A-F131-1696-EA96-BE8B76466B43}"/>
              </a:ext>
            </a:extLst>
          </p:cNvPr>
          <p:cNvSpPr>
            <a:spLocks noGrp="1"/>
          </p:cNvSpPr>
          <p:nvPr>
            <p:ph type="title"/>
          </p:nvPr>
        </p:nvSpPr>
        <p:spPr>
          <a:xfrm>
            <a:off x="645064" y="525982"/>
            <a:ext cx="4282983" cy="1200361"/>
          </a:xfrm>
        </p:spPr>
        <p:txBody>
          <a:bodyPr anchor="b">
            <a:normAutofit/>
          </a:bodyPr>
          <a:lstStyle/>
          <a:p>
            <a:r>
              <a:rPr lang="en-US" sz="3600" dirty="0">
                <a:latin typeface="Candara" panose="020E0502030303020204" pitchFamily="34" charset="0"/>
              </a:rPr>
              <a:t>Future Research</a:t>
            </a:r>
          </a:p>
        </p:txBody>
      </p:sp>
      <p:sp>
        <p:nvSpPr>
          <p:cNvPr id="2081" name="Rectangle 208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F3AC72-D3B1-C724-A267-08F3FDC0D8BD}"/>
              </a:ext>
            </a:extLst>
          </p:cNvPr>
          <p:cNvSpPr>
            <a:spLocks noGrp="1"/>
          </p:cNvSpPr>
          <p:nvPr>
            <p:ph idx="1"/>
          </p:nvPr>
        </p:nvSpPr>
        <p:spPr>
          <a:xfrm>
            <a:off x="645066" y="2031101"/>
            <a:ext cx="4282984" cy="3511943"/>
          </a:xfrm>
        </p:spPr>
        <p:txBody>
          <a:bodyPr anchor="ctr">
            <a:normAutofit/>
          </a:bodyPr>
          <a:lstStyle/>
          <a:p>
            <a:r>
              <a:rPr lang="en-US" altLang="zh-CN" sz="1800" dirty="0">
                <a:latin typeface="Candara" panose="020E0502030303020204" pitchFamily="34" charset="0"/>
              </a:rPr>
              <a:t>Why do we observe not only widening coverage but also rising benefits in China’s social security system?</a:t>
            </a:r>
          </a:p>
          <a:p>
            <a:r>
              <a:rPr lang="en-US" altLang="zh-CN" sz="1800" dirty="0">
                <a:latin typeface="Candara" panose="020E0502030303020204" pitchFamily="34" charset="0"/>
              </a:rPr>
              <a:t>What would be the implications of a centralizing welfare state?</a:t>
            </a:r>
          </a:p>
          <a:p>
            <a:r>
              <a:rPr lang="en-US" altLang="zh-CN" sz="1800" dirty="0">
                <a:latin typeface="Candara" panose="020E0502030303020204" pitchFamily="34" charset="0"/>
              </a:rPr>
              <a:t>New participation will be exhausted and fiscal resources are finite, what trade off the state is making to balance social stability and fiscal sustainability?</a:t>
            </a:r>
            <a:endParaRPr lang="zh-CN" altLang="en-US" sz="1800" dirty="0">
              <a:latin typeface="Candara" panose="020E0502030303020204" pitchFamily="34" charset="0"/>
            </a:endParaRPr>
          </a:p>
          <a:p>
            <a:endParaRPr lang="en-US" sz="1800" dirty="0"/>
          </a:p>
        </p:txBody>
      </p:sp>
      <p:sp>
        <p:nvSpPr>
          <p:cNvPr id="2083" name="Rectangle 2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93000714-900D-8A12-58E9-8FF325E4F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562" y="1726343"/>
            <a:ext cx="5434372" cy="357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11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Theoretical Puzzle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Electoral democracy provides welfare because median voter poorer than mean income</a:t>
            </a:r>
            <a:r>
              <a:rPr lang="en-US" sz="2400" dirty="0">
                <a:solidFill>
                  <a:schemeClr val="bg2">
                    <a:lumMod val="75000"/>
                  </a:schemeClr>
                </a:solidFill>
                <a:latin typeface="Candara" panose="020E0502030303020204" pitchFamily="34" charset="0"/>
              </a:rPr>
              <a:t> </a:t>
            </a:r>
            <a:r>
              <a:rPr lang="en-US" sz="1800" dirty="0">
                <a:solidFill>
                  <a:schemeClr val="bg2">
                    <a:lumMod val="75000"/>
                  </a:schemeClr>
                </a:solidFill>
                <a:latin typeface="Candara" panose="020E0502030303020204" pitchFamily="34" charset="0"/>
              </a:rPr>
              <a:t>(Meltzer and Richard 1981)</a:t>
            </a:r>
          </a:p>
          <a:p>
            <a:r>
              <a:rPr lang="en-US" sz="2400" dirty="0">
                <a:latin typeface="Candara" panose="020E0502030303020204" pitchFamily="34" charset="0"/>
              </a:rPr>
              <a:t>Non-democracies provides welfare for critical supporters </a:t>
            </a:r>
            <a:r>
              <a:rPr lang="en-US" sz="1800" dirty="0">
                <a:solidFill>
                  <a:schemeClr val="bg2">
                    <a:lumMod val="75000"/>
                  </a:schemeClr>
                </a:solidFill>
                <a:latin typeface="Candara" panose="020E0502030303020204" pitchFamily="34" charset="0"/>
              </a:rPr>
              <a:t>(</a:t>
            </a:r>
            <a:r>
              <a:rPr lang="en-US" sz="1800" dirty="0" err="1">
                <a:solidFill>
                  <a:schemeClr val="bg2">
                    <a:lumMod val="75000"/>
                  </a:schemeClr>
                </a:solidFill>
                <a:latin typeface="Candara" panose="020E0502030303020204" pitchFamily="34" charset="0"/>
              </a:rPr>
              <a:t>Knutsen</a:t>
            </a:r>
            <a:r>
              <a:rPr lang="en-US" sz="1800" dirty="0">
                <a:solidFill>
                  <a:schemeClr val="bg2">
                    <a:lumMod val="75000"/>
                  </a:schemeClr>
                </a:solidFill>
                <a:latin typeface="Candara" panose="020E0502030303020204" pitchFamily="34" charset="0"/>
              </a:rPr>
              <a:t> and Rasmussen 2018)</a:t>
            </a:r>
          </a:p>
          <a:p>
            <a:r>
              <a:rPr lang="en-US" sz="2400" dirty="0">
                <a:latin typeface="Candara" panose="020E0502030303020204" pitchFamily="34" charset="0"/>
              </a:rPr>
              <a:t>China's national welfare state started in 1990s to provide for economic losers and expanding to include majority of the population, albeit low benefits</a:t>
            </a:r>
          </a:p>
        </p:txBody>
      </p:sp>
    </p:spTree>
    <p:extLst>
      <p:ext uri="{BB962C8B-B14F-4D97-AF65-F5344CB8AC3E}">
        <p14:creationId xmlns:p14="http://schemas.microsoft.com/office/powerpoint/2010/main" val="158277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1115568" y="548640"/>
            <a:ext cx="10168128" cy="1179576"/>
          </a:xfrm>
        </p:spPr>
        <p:txBody>
          <a:bodyPr>
            <a:normAutofit/>
          </a:bodyPr>
          <a:lstStyle/>
          <a:p>
            <a:r>
              <a:rPr lang="en-US" sz="4000" dirty="0">
                <a:latin typeface="Candara" panose="020E0502030303020204" pitchFamily="34" charset="0"/>
              </a:rPr>
              <a:t>Summary Statistics</a:t>
            </a:r>
          </a:p>
        </p:txBody>
      </p:sp>
      <p:sp>
        <p:nvSpPr>
          <p:cNvPr id="33" name="Rectangle 3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table of statistics with numbers and text&#10;&#10;Description automatically generated">
            <a:extLst>
              <a:ext uri="{FF2B5EF4-FFF2-40B4-BE49-F238E27FC236}">
                <a16:creationId xmlns:a16="http://schemas.microsoft.com/office/drawing/2014/main" id="{60C1F411-F9B7-8CB1-0F9E-E33459778125}"/>
              </a:ext>
            </a:extLst>
          </p:cNvPr>
          <p:cNvPicPr>
            <a:picLocks noGrp="1" noChangeAspect="1"/>
          </p:cNvPicPr>
          <p:nvPr>
            <p:ph idx="1"/>
          </p:nvPr>
        </p:nvPicPr>
        <p:blipFill rotWithShape="1">
          <a:blip r:embed="rId2"/>
          <a:srcRect t="10362"/>
          <a:stretch/>
        </p:blipFill>
        <p:spPr>
          <a:xfrm>
            <a:off x="2073794" y="2063009"/>
            <a:ext cx="7585710" cy="4839194"/>
          </a:xfrm>
        </p:spPr>
      </p:pic>
    </p:spTree>
    <p:extLst>
      <p:ext uri="{BB962C8B-B14F-4D97-AF65-F5344CB8AC3E}">
        <p14:creationId xmlns:p14="http://schemas.microsoft.com/office/powerpoint/2010/main" val="1999591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C2B8E-21CC-40B1-014F-E289987E9A0A}"/>
              </a:ext>
            </a:extLst>
          </p:cNvPr>
          <p:cNvSpPr>
            <a:spLocks noGrp="1"/>
          </p:cNvSpPr>
          <p:nvPr>
            <p:ph type="title"/>
          </p:nvPr>
        </p:nvSpPr>
        <p:spPr>
          <a:xfrm>
            <a:off x="1115568" y="548640"/>
            <a:ext cx="10168128" cy="1179576"/>
          </a:xfrm>
        </p:spPr>
        <p:txBody>
          <a:bodyPr>
            <a:normAutofit/>
          </a:bodyPr>
          <a:lstStyle/>
          <a:p>
            <a:r>
              <a:rPr lang="en-US" sz="4000" dirty="0">
                <a:latin typeface="Candara" panose="020E0502030303020204" pitchFamily="34" charset="0"/>
              </a:rPr>
              <a:t>Robustness Check</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4" descr="A table with numbers and symbols&#10;&#10;Description automatically generated">
            <a:extLst>
              <a:ext uri="{FF2B5EF4-FFF2-40B4-BE49-F238E27FC236}">
                <a16:creationId xmlns:a16="http://schemas.microsoft.com/office/drawing/2014/main" id="{4AA19608-1805-3BF8-D6A3-F646C4E0E0F1}"/>
              </a:ext>
            </a:extLst>
          </p:cNvPr>
          <p:cNvPicPr>
            <a:picLocks noChangeAspect="1"/>
          </p:cNvPicPr>
          <p:nvPr/>
        </p:nvPicPr>
        <p:blipFill rotWithShape="1">
          <a:blip r:embed="rId3"/>
          <a:srcRect t="12445" r="33402"/>
          <a:stretch/>
        </p:blipFill>
        <p:spPr>
          <a:xfrm>
            <a:off x="3529259" y="2276856"/>
            <a:ext cx="5225345" cy="3809824"/>
          </a:xfrm>
          <a:prstGeom prst="rect">
            <a:avLst/>
          </a:prstGeom>
        </p:spPr>
      </p:pic>
    </p:spTree>
    <p:extLst>
      <p:ext uri="{BB962C8B-B14F-4D97-AF65-F5344CB8AC3E}">
        <p14:creationId xmlns:p14="http://schemas.microsoft.com/office/powerpoint/2010/main" val="3848682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C2B8E-21CC-40B1-014F-E289987E9A0A}"/>
              </a:ext>
            </a:extLst>
          </p:cNvPr>
          <p:cNvSpPr>
            <a:spLocks noGrp="1"/>
          </p:cNvSpPr>
          <p:nvPr>
            <p:ph type="title"/>
          </p:nvPr>
        </p:nvSpPr>
        <p:spPr>
          <a:xfrm>
            <a:off x="1115568" y="548640"/>
            <a:ext cx="10168128" cy="1179576"/>
          </a:xfrm>
        </p:spPr>
        <p:txBody>
          <a:bodyPr>
            <a:normAutofit/>
          </a:bodyPr>
          <a:lstStyle/>
          <a:p>
            <a:r>
              <a:rPr lang="en-US" sz="4000" dirty="0">
                <a:latin typeface="Candara" panose="020E0502030303020204" pitchFamily="34" charset="0"/>
              </a:rPr>
              <a:t>Robustness Check</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table of numbers and symbols&#10;&#10;Description automatically generated with medium confidence">
            <a:extLst>
              <a:ext uri="{FF2B5EF4-FFF2-40B4-BE49-F238E27FC236}">
                <a16:creationId xmlns:a16="http://schemas.microsoft.com/office/drawing/2014/main" id="{7514354E-6C1C-8C6D-7D21-57C9ABAABA16}"/>
              </a:ext>
            </a:extLst>
          </p:cNvPr>
          <p:cNvPicPr>
            <a:picLocks noChangeAspect="1"/>
          </p:cNvPicPr>
          <p:nvPr/>
        </p:nvPicPr>
        <p:blipFill rotWithShape="1">
          <a:blip r:embed="rId3"/>
          <a:srcRect t="10043" r="34783"/>
          <a:stretch/>
        </p:blipFill>
        <p:spPr>
          <a:xfrm>
            <a:off x="3561524" y="1858488"/>
            <a:ext cx="5068951" cy="4946073"/>
          </a:xfrm>
          <a:prstGeom prst="rect">
            <a:avLst/>
          </a:prstGeom>
        </p:spPr>
      </p:pic>
    </p:spTree>
    <p:extLst>
      <p:ext uri="{BB962C8B-B14F-4D97-AF65-F5344CB8AC3E}">
        <p14:creationId xmlns:p14="http://schemas.microsoft.com/office/powerpoint/2010/main" val="250792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2092-30F0-8801-8B3C-87C26EE4DC28}"/>
              </a:ext>
            </a:extLst>
          </p:cNvPr>
          <p:cNvSpPr>
            <a:spLocks noGrp="1"/>
          </p:cNvSpPr>
          <p:nvPr>
            <p:ph type="title"/>
          </p:nvPr>
        </p:nvSpPr>
        <p:spPr/>
        <p:txBody>
          <a:bodyPr/>
          <a:lstStyle/>
          <a:p>
            <a:r>
              <a:rPr lang="en-US" dirty="0">
                <a:latin typeface="Candara" panose="020E0502030303020204" pitchFamily="34" charset="0"/>
              </a:rPr>
              <a:t>Robustness Check</a:t>
            </a:r>
          </a:p>
        </p:txBody>
      </p:sp>
      <p:pic>
        <p:nvPicPr>
          <p:cNvPr id="5" name="Content Placeholder 4" descr="A table with numbers and numbers&#10;&#10;Description automatically generated">
            <a:extLst>
              <a:ext uri="{FF2B5EF4-FFF2-40B4-BE49-F238E27FC236}">
                <a16:creationId xmlns:a16="http://schemas.microsoft.com/office/drawing/2014/main" id="{FE0EDD6C-2462-CE28-4A49-23333DBDD925}"/>
              </a:ext>
            </a:extLst>
          </p:cNvPr>
          <p:cNvPicPr>
            <a:picLocks noGrp="1" noChangeAspect="1"/>
          </p:cNvPicPr>
          <p:nvPr>
            <p:ph idx="1"/>
          </p:nvPr>
        </p:nvPicPr>
        <p:blipFill>
          <a:blip r:embed="rId2"/>
          <a:stretch>
            <a:fillRect/>
          </a:stretch>
        </p:blipFill>
        <p:spPr>
          <a:xfrm>
            <a:off x="838200" y="1909666"/>
            <a:ext cx="10515600" cy="4183255"/>
          </a:xfrm>
        </p:spPr>
      </p:pic>
    </p:spTree>
    <p:extLst>
      <p:ext uri="{BB962C8B-B14F-4D97-AF65-F5344CB8AC3E}">
        <p14:creationId xmlns:p14="http://schemas.microsoft.com/office/powerpoint/2010/main" val="557677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009D-CA48-C44E-EC6B-1937291E4A47}"/>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C7FAAE03-0CFE-43F8-A732-B00BF83A9CD4}"/>
              </a:ext>
            </a:extLst>
          </p:cNvPr>
          <p:cNvPicPr>
            <a:picLocks noGrp="1" noChangeAspect="1"/>
          </p:cNvPicPr>
          <p:nvPr>
            <p:ph idx="1"/>
          </p:nvPr>
        </p:nvPicPr>
        <p:blipFill>
          <a:blip r:embed="rId2"/>
          <a:stretch>
            <a:fillRect/>
          </a:stretch>
        </p:blipFill>
        <p:spPr>
          <a:xfrm>
            <a:off x="1997770" y="510854"/>
            <a:ext cx="8196460" cy="5836291"/>
          </a:xfrm>
        </p:spPr>
      </p:pic>
    </p:spTree>
    <p:extLst>
      <p:ext uri="{BB962C8B-B14F-4D97-AF65-F5344CB8AC3E}">
        <p14:creationId xmlns:p14="http://schemas.microsoft.com/office/powerpoint/2010/main" val="3470612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C02E-C050-CCEE-4231-F60989C6CE80}"/>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224107B8-A496-D160-B402-F78FE99AC039}"/>
              </a:ext>
            </a:extLst>
          </p:cNvPr>
          <p:cNvPicPr>
            <a:picLocks noGrp="1" noChangeAspect="1"/>
          </p:cNvPicPr>
          <p:nvPr>
            <p:ph idx="1"/>
          </p:nvPr>
        </p:nvPicPr>
        <p:blipFill>
          <a:blip r:embed="rId2"/>
          <a:stretch>
            <a:fillRect/>
          </a:stretch>
        </p:blipFill>
        <p:spPr>
          <a:xfrm>
            <a:off x="1655267" y="800973"/>
            <a:ext cx="8881465" cy="5256054"/>
          </a:xfrm>
        </p:spPr>
      </p:pic>
    </p:spTree>
    <p:extLst>
      <p:ext uri="{BB962C8B-B14F-4D97-AF65-F5344CB8AC3E}">
        <p14:creationId xmlns:p14="http://schemas.microsoft.com/office/powerpoint/2010/main" val="770688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2DA-E1F7-4F86-5AEC-6F3566F638BA}"/>
              </a:ext>
            </a:extLst>
          </p:cNvPr>
          <p:cNvSpPr>
            <a:spLocks noGrp="1"/>
          </p:cNvSpPr>
          <p:nvPr>
            <p:ph type="title"/>
          </p:nvPr>
        </p:nvSpPr>
        <p:spPr/>
        <p:txBody>
          <a:bodyPr/>
          <a:lstStyle/>
          <a:p>
            <a:r>
              <a:rPr lang="en-US" dirty="0">
                <a:latin typeface="Candara" panose="020E0502030303020204" pitchFamily="34" charset="0"/>
              </a:rPr>
              <a:t>2SLS Second Stage: non-SOE SSR (2005)</a:t>
            </a:r>
          </a:p>
        </p:txBody>
      </p:sp>
      <p:sp>
        <p:nvSpPr>
          <p:cNvPr id="3" name="Content Placeholder 2">
            <a:extLst>
              <a:ext uri="{FF2B5EF4-FFF2-40B4-BE49-F238E27FC236}">
                <a16:creationId xmlns:a16="http://schemas.microsoft.com/office/drawing/2014/main" id="{06AB90E7-B3C1-AA76-D1C0-40DF9C670B79}"/>
              </a:ext>
            </a:extLst>
          </p:cNvPr>
          <p:cNvSpPr>
            <a:spLocks noGrp="1"/>
          </p:cNvSpPr>
          <p:nvPr>
            <p:ph idx="1"/>
          </p:nvPr>
        </p:nvSpPr>
        <p:spPr/>
        <p:txBody>
          <a:bodyPr/>
          <a:lstStyle/>
          <a:p>
            <a:endParaRPr lang="en-US"/>
          </a:p>
        </p:txBody>
      </p:sp>
      <p:pic>
        <p:nvPicPr>
          <p:cNvPr id="5" name="Picture 4" descr="A table with numbers and a number of objects&#10;&#10;Description automatically generated with medium confidence">
            <a:extLst>
              <a:ext uri="{FF2B5EF4-FFF2-40B4-BE49-F238E27FC236}">
                <a16:creationId xmlns:a16="http://schemas.microsoft.com/office/drawing/2014/main" id="{61431436-729E-E4C8-FC9F-1E8440D232BB}"/>
              </a:ext>
            </a:extLst>
          </p:cNvPr>
          <p:cNvPicPr>
            <a:picLocks noChangeAspect="1"/>
          </p:cNvPicPr>
          <p:nvPr/>
        </p:nvPicPr>
        <p:blipFill>
          <a:blip r:embed="rId3"/>
          <a:stretch>
            <a:fillRect/>
          </a:stretch>
        </p:blipFill>
        <p:spPr>
          <a:xfrm>
            <a:off x="1546559" y="1690688"/>
            <a:ext cx="9098881" cy="4802187"/>
          </a:xfrm>
          <a:prstGeom prst="rect">
            <a:avLst/>
          </a:prstGeom>
        </p:spPr>
      </p:pic>
    </p:spTree>
    <p:extLst>
      <p:ext uri="{BB962C8B-B14F-4D97-AF65-F5344CB8AC3E}">
        <p14:creationId xmlns:p14="http://schemas.microsoft.com/office/powerpoint/2010/main" val="263120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2DA-E1F7-4F86-5AEC-6F3566F638BA}"/>
              </a:ext>
            </a:extLst>
          </p:cNvPr>
          <p:cNvSpPr>
            <a:spLocks noGrp="1"/>
          </p:cNvSpPr>
          <p:nvPr>
            <p:ph type="title"/>
          </p:nvPr>
        </p:nvSpPr>
        <p:spPr/>
        <p:txBody>
          <a:bodyPr/>
          <a:lstStyle/>
          <a:p>
            <a:r>
              <a:rPr lang="en-US" dirty="0">
                <a:latin typeface="Candara" panose="020E0502030303020204" pitchFamily="34" charset="0"/>
              </a:rPr>
              <a:t>2SLS Second Stage: SSR (2005)</a:t>
            </a:r>
          </a:p>
        </p:txBody>
      </p:sp>
      <p:sp>
        <p:nvSpPr>
          <p:cNvPr id="3" name="Content Placeholder 2">
            <a:extLst>
              <a:ext uri="{FF2B5EF4-FFF2-40B4-BE49-F238E27FC236}">
                <a16:creationId xmlns:a16="http://schemas.microsoft.com/office/drawing/2014/main" id="{06AB90E7-B3C1-AA76-D1C0-40DF9C670B79}"/>
              </a:ext>
            </a:extLst>
          </p:cNvPr>
          <p:cNvSpPr>
            <a:spLocks noGrp="1"/>
          </p:cNvSpPr>
          <p:nvPr>
            <p:ph idx="1"/>
          </p:nvPr>
        </p:nvSpPr>
        <p:spPr/>
        <p:txBody>
          <a:bodyPr/>
          <a:lstStyle/>
          <a:p>
            <a:endParaRPr lang="en-US"/>
          </a:p>
        </p:txBody>
      </p:sp>
      <p:pic>
        <p:nvPicPr>
          <p:cNvPr id="4" name="Picture 3" descr="A table with numbers and a number of objects&#10;&#10;Description automatically generated">
            <a:extLst>
              <a:ext uri="{FF2B5EF4-FFF2-40B4-BE49-F238E27FC236}">
                <a16:creationId xmlns:a16="http://schemas.microsoft.com/office/drawing/2014/main" id="{4925C1C7-8E08-21FF-494E-6CC68F0AABA5}"/>
              </a:ext>
            </a:extLst>
          </p:cNvPr>
          <p:cNvPicPr>
            <a:picLocks noChangeAspect="1"/>
          </p:cNvPicPr>
          <p:nvPr/>
        </p:nvPicPr>
        <p:blipFill>
          <a:blip r:embed="rId3"/>
          <a:stretch>
            <a:fillRect/>
          </a:stretch>
        </p:blipFill>
        <p:spPr>
          <a:xfrm>
            <a:off x="1675356" y="1624806"/>
            <a:ext cx="8841288" cy="4752976"/>
          </a:xfrm>
          <a:prstGeom prst="rect">
            <a:avLst/>
          </a:prstGeom>
        </p:spPr>
      </p:pic>
    </p:spTree>
    <p:extLst>
      <p:ext uri="{BB962C8B-B14F-4D97-AF65-F5344CB8AC3E}">
        <p14:creationId xmlns:p14="http://schemas.microsoft.com/office/powerpoint/2010/main" val="3387752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9EEC-BBF1-35F1-C12C-292C831B3481}"/>
              </a:ext>
            </a:extLst>
          </p:cNvPr>
          <p:cNvSpPr>
            <a:spLocks noGrp="1"/>
          </p:cNvSpPr>
          <p:nvPr>
            <p:ph type="title"/>
          </p:nvPr>
        </p:nvSpPr>
        <p:spPr/>
        <p:txBody>
          <a:bodyPr/>
          <a:lstStyle/>
          <a:p>
            <a:endParaRPr lang="en-US"/>
          </a:p>
        </p:txBody>
      </p:sp>
      <p:pic>
        <p:nvPicPr>
          <p:cNvPr id="5" name="Content Placeholder 4" descr="A table of numbers and symbols&#10;&#10;Description automatically generated with medium confidence">
            <a:extLst>
              <a:ext uri="{FF2B5EF4-FFF2-40B4-BE49-F238E27FC236}">
                <a16:creationId xmlns:a16="http://schemas.microsoft.com/office/drawing/2014/main" id="{EC5C9B3B-2F95-A76C-0526-C0040CFD90BA}"/>
              </a:ext>
            </a:extLst>
          </p:cNvPr>
          <p:cNvPicPr>
            <a:picLocks noGrp="1" noChangeAspect="1"/>
          </p:cNvPicPr>
          <p:nvPr>
            <p:ph idx="1"/>
          </p:nvPr>
        </p:nvPicPr>
        <p:blipFill>
          <a:blip r:embed="rId2"/>
          <a:stretch>
            <a:fillRect/>
          </a:stretch>
        </p:blipFill>
        <p:spPr>
          <a:xfrm>
            <a:off x="2215842" y="365125"/>
            <a:ext cx="7760315" cy="5811838"/>
          </a:xfrm>
        </p:spPr>
      </p:pic>
    </p:spTree>
    <p:extLst>
      <p:ext uri="{BB962C8B-B14F-4D97-AF65-F5344CB8AC3E}">
        <p14:creationId xmlns:p14="http://schemas.microsoft.com/office/powerpoint/2010/main" val="683427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6DC4-F11F-EB41-2F61-C9D04F4780DA}"/>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FAA74420-D7E8-82C2-B8E0-38D271F3E62B}"/>
              </a:ext>
            </a:extLst>
          </p:cNvPr>
          <p:cNvPicPr>
            <a:picLocks noGrp="1" noChangeAspect="1"/>
          </p:cNvPicPr>
          <p:nvPr>
            <p:ph idx="1"/>
          </p:nvPr>
        </p:nvPicPr>
        <p:blipFill>
          <a:blip r:embed="rId2"/>
          <a:stretch>
            <a:fillRect/>
          </a:stretch>
        </p:blipFill>
        <p:spPr>
          <a:xfrm>
            <a:off x="996304" y="614838"/>
            <a:ext cx="10199391" cy="5628323"/>
          </a:xfrm>
        </p:spPr>
      </p:pic>
    </p:spTree>
    <p:extLst>
      <p:ext uri="{BB962C8B-B14F-4D97-AF65-F5344CB8AC3E}">
        <p14:creationId xmlns:p14="http://schemas.microsoft.com/office/powerpoint/2010/main" val="300915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Main Finding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793660" y="2599509"/>
            <a:ext cx="8705182" cy="3435531"/>
          </a:xfrm>
        </p:spPr>
        <p:txBody>
          <a:bodyPr anchor="ctr">
            <a:normAutofit/>
          </a:bodyPr>
          <a:lstStyle/>
          <a:p>
            <a:r>
              <a:rPr lang="en-US" sz="2400" dirty="0">
                <a:latin typeface="Candara" panose="020E0502030303020204" pitchFamily="34" charset="0"/>
              </a:rPr>
              <a:t>China’s redistribution is threat-driven at the local level such that potential collective action drives redistribution efforts</a:t>
            </a:r>
          </a:p>
          <a:p>
            <a:r>
              <a:rPr lang="en-US" sz="2400" dirty="0">
                <a:latin typeface="Candara" panose="020E0502030303020204" pitchFamily="34" charset="0"/>
              </a:rPr>
              <a:t>China’s fiscally constrained local states rely on unfunded entitlements (social security) to appease social unrest such that they need to expand participation and contribution to sustain funding  </a:t>
            </a:r>
          </a:p>
          <a:p>
            <a:r>
              <a:rPr lang="en-US" sz="2400" dirty="0">
                <a:latin typeface="Candara" panose="020E0502030303020204" pitchFamily="34" charset="0"/>
              </a:rPr>
              <a:t>This leads to a snowballing of China’s welfare state</a:t>
            </a:r>
          </a:p>
        </p:txBody>
      </p:sp>
    </p:spTree>
    <p:extLst>
      <p:ext uri="{BB962C8B-B14F-4D97-AF65-F5344CB8AC3E}">
        <p14:creationId xmlns:p14="http://schemas.microsoft.com/office/powerpoint/2010/main" val="7920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E95F-146A-A7F3-85E0-9FC4029360C2}"/>
              </a:ext>
            </a:extLst>
          </p:cNvPr>
          <p:cNvSpPr>
            <a:spLocks noGrp="1"/>
          </p:cNvSpPr>
          <p:nvPr>
            <p:ph type="title"/>
          </p:nvPr>
        </p:nvSpPr>
        <p:spPr/>
        <p:txBody>
          <a:bodyPr>
            <a:normAutofit/>
          </a:bodyPr>
          <a:lstStyle/>
          <a:p>
            <a:r>
              <a:rPr lang="en-US" sz="4000" dirty="0">
                <a:latin typeface="Candara" panose="020E0502030303020204" pitchFamily="34" charset="0"/>
              </a:rPr>
              <a:t>Redistribution, not Rechanneling</a:t>
            </a:r>
          </a:p>
        </p:txBody>
      </p:sp>
      <p:pic>
        <p:nvPicPr>
          <p:cNvPr id="4" name="Picture 3" descr="A table with numbers and symbols&#10;&#10;Description automatically generated">
            <a:extLst>
              <a:ext uri="{FF2B5EF4-FFF2-40B4-BE49-F238E27FC236}">
                <a16:creationId xmlns:a16="http://schemas.microsoft.com/office/drawing/2014/main" id="{A2A384C5-AA27-548B-C7E9-39B9EDE97000}"/>
              </a:ext>
            </a:extLst>
          </p:cNvPr>
          <p:cNvPicPr>
            <a:picLocks noChangeAspect="1"/>
          </p:cNvPicPr>
          <p:nvPr/>
        </p:nvPicPr>
        <p:blipFill>
          <a:blip r:embed="rId2"/>
          <a:stretch>
            <a:fillRect/>
          </a:stretch>
        </p:blipFill>
        <p:spPr>
          <a:xfrm>
            <a:off x="1732792" y="1690688"/>
            <a:ext cx="8726415" cy="4740275"/>
          </a:xfrm>
          <a:prstGeom prst="rect">
            <a:avLst/>
          </a:prstGeom>
        </p:spPr>
      </p:pic>
      <p:sp>
        <p:nvSpPr>
          <p:cNvPr id="7" name="Content Placeholder 6">
            <a:extLst>
              <a:ext uri="{FF2B5EF4-FFF2-40B4-BE49-F238E27FC236}">
                <a16:creationId xmlns:a16="http://schemas.microsoft.com/office/drawing/2014/main" id="{56E9804E-B551-8B81-D4A0-F8459D742FBD}"/>
              </a:ext>
            </a:extLst>
          </p:cNvPr>
          <p:cNvSpPr>
            <a:spLocks noGrp="1"/>
          </p:cNvSpPr>
          <p:nvPr>
            <p:ph idx="1"/>
          </p:nvPr>
        </p:nvSpPr>
        <p:spPr>
          <a:xfrm>
            <a:off x="1000760" y="8063865"/>
            <a:ext cx="10515600" cy="4351338"/>
          </a:xfrm>
        </p:spPr>
        <p:txBody>
          <a:bodyPr/>
          <a:lstStyle/>
          <a:p>
            <a:endParaRPr lang="en-US" dirty="0"/>
          </a:p>
        </p:txBody>
      </p:sp>
    </p:spTree>
    <p:extLst>
      <p:ext uri="{BB962C8B-B14F-4D97-AF65-F5344CB8AC3E}">
        <p14:creationId xmlns:p14="http://schemas.microsoft.com/office/powerpoint/2010/main" val="2944903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410F-A4BB-C96B-717B-6FE8A5174D16}"/>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63B2F2B7-B8E9-5B79-A6E4-2FE3C3B6D651}"/>
              </a:ext>
            </a:extLst>
          </p:cNvPr>
          <p:cNvPicPr>
            <a:picLocks noGrp="1" noChangeAspect="1"/>
          </p:cNvPicPr>
          <p:nvPr>
            <p:ph idx="1"/>
          </p:nvPr>
        </p:nvPicPr>
        <p:blipFill>
          <a:blip r:embed="rId3"/>
          <a:stretch>
            <a:fillRect/>
          </a:stretch>
        </p:blipFill>
        <p:spPr>
          <a:xfrm>
            <a:off x="2756846" y="692638"/>
            <a:ext cx="6678307" cy="5472723"/>
          </a:xfrm>
        </p:spPr>
      </p:pic>
    </p:spTree>
    <p:extLst>
      <p:ext uri="{BB962C8B-B14F-4D97-AF65-F5344CB8AC3E}">
        <p14:creationId xmlns:p14="http://schemas.microsoft.com/office/powerpoint/2010/main" val="2872105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4B93C-493B-5940-8E27-99C7C432C70C}"/>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Exclusion restriction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E3A4CE-E078-E7ED-6E3F-CA27AE2F0F23}"/>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Time frame determined exogenously by US bombing of North Vietnam in 1964 and Nixon visit of China in 1972</a:t>
            </a:r>
          </a:p>
          <a:p>
            <a:r>
              <a:rPr lang="en-US" sz="2400" dirty="0">
                <a:latin typeface="Candara" panose="020E0502030303020204" pitchFamily="34" charset="0"/>
              </a:rPr>
              <a:t>No private economy or social security system in that period</a:t>
            </a:r>
          </a:p>
          <a:p>
            <a:r>
              <a:rPr lang="en-US" sz="2400" dirty="0">
                <a:latin typeface="Candara" panose="020E0502030303020204" pitchFamily="34" charset="0"/>
              </a:rPr>
              <a:t>Investment decision made for diversification reason: Mao commanded be “</a:t>
            </a:r>
            <a:r>
              <a:rPr lang="en-US" sz="2400" dirty="0">
                <a:effectLst/>
                <a:latin typeface="Candara" panose="020E0502030303020204" pitchFamily="34" charset="0"/>
              </a:rPr>
              <a:t>near mountains, spread out, take cover</a:t>
            </a:r>
            <a:r>
              <a:rPr lang="en-US" sz="2400" dirty="0">
                <a:latin typeface="Candara" panose="020E0502030303020204" pitchFamily="34" charset="0"/>
              </a:rPr>
              <a:t>”</a:t>
            </a:r>
          </a:p>
          <a:p>
            <a:r>
              <a:rPr lang="en-US" sz="2400" dirty="0">
                <a:latin typeface="Candara" panose="020E0502030303020204" pitchFamily="34" charset="0"/>
              </a:rPr>
              <a:t>Resource landscape and infrastructure landscape changed dramatically</a:t>
            </a:r>
          </a:p>
        </p:txBody>
      </p:sp>
    </p:spTree>
    <p:extLst>
      <p:ext uri="{BB962C8B-B14F-4D97-AF65-F5344CB8AC3E}">
        <p14:creationId xmlns:p14="http://schemas.microsoft.com/office/powerpoint/2010/main" val="769710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numbers&#10;&#10;Description automatically generated">
            <a:extLst>
              <a:ext uri="{FF2B5EF4-FFF2-40B4-BE49-F238E27FC236}">
                <a16:creationId xmlns:a16="http://schemas.microsoft.com/office/drawing/2014/main" id="{EA099D43-7F3C-3B63-E7AC-231565F87811}"/>
              </a:ext>
            </a:extLst>
          </p:cNvPr>
          <p:cNvPicPr>
            <a:picLocks noGrp="1" noChangeAspect="1"/>
          </p:cNvPicPr>
          <p:nvPr>
            <p:ph idx="1"/>
          </p:nvPr>
        </p:nvPicPr>
        <p:blipFill>
          <a:blip r:embed="rId2"/>
          <a:stretch>
            <a:fillRect/>
          </a:stretch>
        </p:blipFill>
        <p:spPr>
          <a:xfrm>
            <a:off x="480569" y="1553211"/>
            <a:ext cx="11230862" cy="4228624"/>
          </a:xfrm>
        </p:spPr>
      </p:pic>
      <p:sp>
        <p:nvSpPr>
          <p:cNvPr id="5" name="Title 4">
            <a:extLst>
              <a:ext uri="{FF2B5EF4-FFF2-40B4-BE49-F238E27FC236}">
                <a16:creationId xmlns:a16="http://schemas.microsoft.com/office/drawing/2014/main" id="{9291F984-052C-3C12-67DF-200630BCCE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06353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9077-BF46-05F4-1ED8-BC1045A64890}"/>
              </a:ext>
            </a:extLst>
          </p:cNvPr>
          <p:cNvSpPr>
            <a:spLocks noGrp="1"/>
          </p:cNvSpPr>
          <p:nvPr>
            <p:ph type="title"/>
          </p:nvPr>
        </p:nvSpPr>
        <p:spPr/>
        <p:txBody>
          <a:bodyPr/>
          <a:lstStyle/>
          <a:p>
            <a:endParaRPr lang="en-US"/>
          </a:p>
        </p:txBody>
      </p:sp>
      <p:pic>
        <p:nvPicPr>
          <p:cNvPr id="9" name="Content Placeholder 8" descr="A screenshot of a report&#10;&#10;Description automatically generated">
            <a:extLst>
              <a:ext uri="{FF2B5EF4-FFF2-40B4-BE49-F238E27FC236}">
                <a16:creationId xmlns:a16="http://schemas.microsoft.com/office/drawing/2014/main" id="{C251A4F0-66D9-EF20-0D5E-5EAA9A0D3373}"/>
              </a:ext>
            </a:extLst>
          </p:cNvPr>
          <p:cNvPicPr>
            <a:picLocks noGrp="1" noChangeAspect="1"/>
          </p:cNvPicPr>
          <p:nvPr>
            <p:ph idx="1"/>
          </p:nvPr>
        </p:nvPicPr>
        <p:blipFill>
          <a:blip r:embed="rId2"/>
          <a:stretch>
            <a:fillRect/>
          </a:stretch>
        </p:blipFill>
        <p:spPr>
          <a:xfrm>
            <a:off x="1547931" y="753665"/>
            <a:ext cx="9096137" cy="5350669"/>
          </a:xfrm>
        </p:spPr>
      </p:pic>
    </p:spTree>
    <p:extLst>
      <p:ext uri="{BB962C8B-B14F-4D97-AF65-F5344CB8AC3E}">
        <p14:creationId xmlns:p14="http://schemas.microsoft.com/office/powerpoint/2010/main" val="426724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98A54-63C2-880B-2001-115F374A4834}"/>
              </a:ext>
            </a:extLst>
          </p:cNvPr>
          <p:cNvSpPr>
            <a:spLocks noGrp="1"/>
          </p:cNvSpPr>
          <p:nvPr>
            <p:ph type="title"/>
          </p:nvPr>
        </p:nvSpPr>
        <p:spPr>
          <a:xfrm>
            <a:off x="589560" y="856180"/>
            <a:ext cx="4560584" cy="1128068"/>
          </a:xfrm>
        </p:spPr>
        <p:txBody>
          <a:bodyPr anchor="ctr">
            <a:normAutofit/>
          </a:bodyPr>
          <a:lstStyle/>
          <a:p>
            <a:r>
              <a:rPr lang="en-US" sz="3200" dirty="0">
                <a:latin typeface="Candara" panose="020E0502030303020204" pitchFamily="34" charset="0"/>
              </a:rPr>
              <a:t>Pre-reform Welfare State</a:t>
            </a:r>
          </a:p>
        </p:txBody>
      </p:sp>
      <p:grpSp>
        <p:nvGrpSpPr>
          <p:cNvPr id="1033" name="Group 10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4" name="Rectangle 10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A8B916-1790-A1E9-AAC0-6A6A27690268}"/>
              </a:ext>
            </a:extLst>
          </p:cNvPr>
          <p:cNvSpPr>
            <a:spLocks noGrp="1"/>
          </p:cNvSpPr>
          <p:nvPr>
            <p:ph idx="1"/>
          </p:nvPr>
        </p:nvSpPr>
        <p:spPr>
          <a:xfrm>
            <a:off x="590718" y="2330505"/>
            <a:ext cx="4803113" cy="3979585"/>
          </a:xfrm>
        </p:spPr>
        <p:txBody>
          <a:bodyPr anchor="ctr">
            <a:normAutofit/>
          </a:bodyPr>
          <a:lstStyle/>
          <a:p>
            <a:r>
              <a:rPr lang="en-US" sz="2000" dirty="0">
                <a:effectLst/>
                <a:latin typeface="LMRoman10-Regular-Identity-H"/>
              </a:rPr>
              <a:t>Founding of the Chinese welfare state in the early 1950s</a:t>
            </a:r>
          </a:p>
          <a:p>
            <a:r>
              <a:rPr lang="en-US" sz="2000" dirty="0">
                <a:latin typeface="LMRoman10-Regular-Identity-H"/>
              </a:rPr>
              <a:t>Welfares were largely limited to urban residents</a:t>
            </a:r>
          </a:p>
          <a:p>
            <a:r>
              <a:rPr lang="en-US" sz="2000" dirty="0">
                <a:latin typeface="LMRoman10-Regular-Identity-H"/>
              </a:rPr>
              <a:t>Provided by state-owned enterprises and state-affiliated work units (</a:t>
            </a:r>
            <a:r>
              <a:rPr lang="en-US" sz="2000" dirty="0" err="1">
                <a:latin typeface="LMRoman10-Regular-Identity-H"/>
              </a:rPr>
              <a:t>单位</a:t>
            </a:r>
            <a:r>
              <a:rPr lang="en-US" sz="2000" dirty="0">
                <a:latin typeface="LMRoman10-Regular-Identity-H"/>
              </a:rPr>
              <a:t>)</a:t>
            </a:r>
          </a:p>
          <a:p>
            <a:r>
              <a:rPr lang="en-US" sz="2000" dirty="0">
                <a:latin typeface="LMRoman10-Regular-Identity-H"/>
              </a:rPr>
              <a:t>Housing, nursery, schooling, hospital, etc. located within compounds</a:t>
            </a:r>
            <a:r>
              <a:rPr lang="zh-CN" altLang="en-US" sz="2000" dirty="0">
                <a:latin typeface="LMRoman10-Regular-Identity-H"/>
              </a:rPr>
              <a:t> </a:t>
            </a:r>
            <a:r>
              <a:rPr lang="en-US" sz="2000" dirty="0">
                <a:latin typeface="LMRoman10-Regular-Identity-H"/>
              </a:rPr>
              <a:t>(</a:t>
            </a:r>
            <a:r>
              <a:rPr lang="en-US" sz="2000" dirty="0" err="1">
                <a:latin typeface="LMRoman10-Regular-Identity-H"/>
              </a:rPr>
              <a:t>大院</a:t>
            </a:r>
            <a:r>
              <a:rPr lang="en-US" sz="2000" dirty="0">
                <a:latin typeface="LMRoman10-Regular-Identity-H"/>
              </a:rPr>
              <a:t>)</a:t>
            </a:r>
          </a:p>
        </p:txBody>
      </p:sp>
      <p:sp>
        <p:nvSpPr>
          <p:cNvPr id="1039" name="Rectangle 10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老照片】公私合营的“盛况”：日里敲锣打鼓，夜里抱头痛哭＊ 阿波罗新闻网">
            <a:extLst>
              <a:ext uri="{FF2B5EF4-FFF2-40B4-BE49-F238E27FC236}">
                <a16:creationId xmlns:a16="http://schemas.microsoft.com/office/drawing/2014/main" id="{FFD0B135-A44E-C99A-A32A-D187AB860A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70" r="3531"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25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211A5-1D3A-8055-FA57-3BCA88C94F35}"/>
              </a:ext>
            </a:extLst>
          </p:cNvPr>
          <p:cNvSpPr>
            <a:spLocks noGrp="1"/>
          </p:cNvSpPr>
          <p:nvPr>
            <p:ph type="title"/>
          </p:nvPr>
        </p:nvSpPr>
        <p:spPr>
          <a:xfrm>
            <a:off x="589560" y="856180"/>
            <a:ext cx="4560584" cy="1128068"/>
          </a:xfrm>
        </p:spPr>
        <p:txBody>
          <a:bodyPr anchor="ctr">
            <a:normAutofit/>
          </a:bodyPr>
          <a:lstStyle/>
          <a:p>
            <a:r>
              <a:rPr lang="en-US" sz="3200" dirty="0">
                <a:latin typeface="Candara" panose="020E0502030303020204" pitchFamily="34" charset="0"/>
              </a:rPr>
              <a:t>Pre-reform Welfare State</a:t>
            </a:r>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460748-AC85-C77E-C1E9-0B0291CFDD1B}"/>
              </a:ext>
            </a:extLst>
          </p:cNvPr>
          <p:cNvSpPr>
            <a:spLocks noGrp="1"/>
          </p:cNvSpPr>
          <p:nvPr>
            <p:ph idx="1"/>
          </p:nvPr>
        </p:nvSpPr>
        <p:spPr>
          <a:xfrm>
            <a:off x="590719" y="2330505"/>
            <a:ext cx="4803113" cy="3979585"/>
          </a:xfrm>
        </p:spPr>
        <p:txBody>
          <a:bodyPr anchor="ctr">
            <a:normAutofit/>
          </a:bodyPr>
          <a:lstStyle/>
          <a:p>
            <a:r>
              <a:rPr lang="en-US" sz="2400" dirty="0">
                <a:latin typeface="LMRoman10-Regular-Identity-H"/>
              </a:rPr>
              <a:t>Mini-welfare states in every city</a:t>
            </a:r>
          </a:p>
          <a:p>
            <a:r>
              <a:rPr lang="en-US" sz="2400" dirty="0">
                <a:latin typeface="LMRoman10-Regular-Identity-H"/>
              </a:rPr>
              <a:t>Variations of provisions according to resources of each work unit</a:t>
            </a:r>
          </a:p>
          <a:p>
            <a:r>
              <a:rPr lang="en-US" sz="2400" dirty="0"/>
              <a:t>Exclusive system: state-affiliated workers only</a:t>
            </a:r>
          </a:p>
          <a:p>
            <a:r>
              <a:rPr lang="en-US" sz="2400" dirty="0"/>
              <a:t>Local governments: less responsibility of welfare provisions </a:t>
            </a:r>
          </a:p>
          <a:p>
            <a:endParaRPr lang="en-US" sz="2000" dirty="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官N代圈子：北京大院子弟的社会潜规则-中国瞭望-万维读者网（电脑版）">
            <a:extLst>
              <a:ext uri="{FF2B5EF4-FFF2-40B4-BE49-F238E27FC236}">
                <a16:creationId xmlns:a16="http://schemas.microsoft.com/office/drawing/2014/main" id="{067CBABF-0D31-05A8-D55B-27CDB3469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7" r="4868"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你好，李煥英》講述的是一名叫賈曉玲的女子因母親意外去世，在悲傷至極的情緒裡，意外穿越回1981年與母親相遇並成為閨蜜的故事。   圖：翻攝自微博">
            <a:extLst>
              <a:ext uri="{FF2B5EF4-FFF2-40B4-BE49-F238E27FC236}">
                <a16:creationId xmlns:a16="http://schemas.microsoft.com/office/drawing/2014/main" id="{CB0829A1-00C9-35DD-7A57-7439CC51A8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你好，李煥英》講述的是一名叫賈曉玲的女子因母親意外去世，在悲傷至極的情緒裡，意外穿越回1981年與母親相遇並成為閨蜜的故事。   圖：翻攝自微博">
            <a:extLst>
              <a:ext uri="{FF2B5EF4-FFF2-40B4-BE49-F238E27FC236}">
                <a16:creationId xmlns:a16="http://schemas.microsoft.com/office/drawing/2014/main" id="{D2AB190F-4940-7199-9020-BAAEEDFF63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62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4800" dirty="0">
                <a:latin typeface="Candara" panose="020E0502030303020204" pitchFamily="34" charset="0"/>
              </a:rPr>
              <a:t>SOE Layoffs and Welfare State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Market reforms led to loss-making SOEs and SOE reform in late 1990s</a:t>
            </a:r>
          </a:p>
          <a:p>
            <a:r>
              <a:rPr lang="en-US" sz="2400" dirty="0">
                <a:latin typeface="Candara" panose="020E0502030303020204" pitchFamily="34" charset="0"/>
              </a:rPr>
              <a:t>Mini-welfare states sustained by SOEs cannot sustain</a:t>
            </a:r>
          </a:p>
          <a:p>
            <a:r>
              <a:rPr lang="en-US" sz="2400" dirty="0">
                <a:latin typeface="Candara" panose="020E0502030303020204" pitchFamily="34" charset="0"/>
              </a:rPr>
              <a:t>Local governments shouldered the burden by taking over SOE welfare</a:t>
            </a:r>
          </a:p>
          <a:p>
            <a:r>
              <a:rPr lang="en-US" sz="2400" dirty="0">
                <a:latin typeface="Candara" panose="020E0502030303020204" pitchFamily="34" charset="0"/>
              </a:rPr>
              <a:t>30 Millions SOE workers were laid off in late 1990s</a:t>
            </a:r>
          </a:p>
          <a:p>
            <a:r>
              <a:rPr lang="en-US" sz="2400" dirty="0">
                <a:latin typeface="Candara" panose="020E0502030303020204" pitchFamily="34" charset="0"/>
              </a:rPr>
              <a:t>Laid-off workers organized “rightful resistance” against the broken “cradle-to-grave” promise </a:t>
            </a:r>
            <a:r>
              <a:rPr lang="en-US" sz="2000" dirty="0">
                <a:solidFill>
                  <a:schemeClr val="bg1">
                    <a:lumMod val="65000"/>
                  </a:schemeClr>
                </a:solidFill>
                <a:latin typeface="Candara" panose="020E0502030303020204" pitchFamily="34" charset="0"/>
              </a:rPr>
              <a:t>(</a:t>
            </a:r>
            <a:r>
              <a:rPr lang="en-US" sz="2000" dirty="0" err="1">
                <a:solidFill>
                  <a:schemeClr val="bg1">
                    <a:lumMod val="65000"/>
                  </a:schemeClr>
                </a:solidFill>
                <a:latin typeface="Candara" panose="020E0502030303020204" pitchFamily="34" charset="0"/>
              </a:rPr>
              <a:t>O’brien</a:t>
            </a:r>
            <a:r>
              <a:rPr lang="en-US" sz="2000" dirty="0">
                <a:solidFill>
                  <a:schemeClr val="bg1">
                    <a:lumMod val="65000"/>
                  </a:schemeClr>
                </a:solidFill>
                <a:latin typeface="Candara" panose="020E0502030303020204" pitchFamily="34" charset="0"/>
              </a:rPr>
              <a:t> &amp; Li 2006)</a:t>
            </a:r>
          </a:p>
          <a:p>
            <a:endParaRPr lang="en-US" sz="2400" dirty="0">
              <a:latin typeface="Candara" panose="020E0502030303020204" pitchFamily="34" charset="0"/>
            </a:endParaRPr>
          </a:p>
          <a:p>
            <a:pPr marL="0" indent="0">
              <a:buNone/>
            </a:pPr>
            <a:endParaRPr lang="en-US" sz="2400" dirty="0">
              <a:latin typeface="Candara" panose="020E0502030303020204" pitchFamily="34" charset="0"/>
            </a:endParaRPr>
          </a:p>
        </p:txBody>
      </p:sp>
    </p:spTree>
    <p:extLst>
      <p:ext uri="{BB962C8B-B14F-4D97-AF65-F5344CB8AC3E}">
        <p14:creationId xmlns:p14="http://schemas.microsoft.com/office/powerpoint/2010/main" val="272018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Critical Juncture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number of workers in the snowballing&#10;&#10;Description automatically generated">
            <a:extLst>
              <a:ext uri="{FF2B5EF4-FFF2-40B4-BE49-F238E27FC236}">
                <a16:creationId xmlns:a16="http://schemas.microsoft.com/office/drawing/2014/main" id="{33C1FB57-8EE7-3491-5819-27003098FEA9}"/>
              </a:ext>
            </a:extLst>
          </p:cNvPr>
          <p:cNvPicPr>
            <a:picLocks noGrp="1" noChangeAspect="1"/>
          </p:cNvPicPr>
          <p:nvPr>
            <p:ph idx="1"/>
          </p:nvPr>
        </p:nvPicPr>
        <p:blipFill>
          <a:blip r:embed="rId3"/>
          <a:stretch>
            <a:fillRect/>
          </a:stretch>
        </p:blipFill>
        <p:spPr>
          <a:xfrm>
            <a:off x="2661621" y="2329105"/>
            <a:ext cx="6223337" cy="4021820"/>
          </a:xfrm>
        </p:spPr>
      </p:pic>
      <p:cxnSp>
        <p:nvCxnSpPr>
          <p:cNvPr id="9" name="Straight Connector 8">
            <a:extLst>
              <a:ext uri="{FF2B5EF4-FFF2-40B4-BE49-F238E27FC236}">
                <a16:creationId xmlns:a16="http://schemas.microsoft.com/office/drawing/2014/main" id="{48EFCB39-FB18-97FE-3D61-93D88BA2046C}"/>
              </a:ext>
            </a:extLst>
          </p:cNvPr>
          <p:cNvCxnSpPr>
            <a:cxnSpLocks/>
          </p:cNvCxnSpPr>
          <p:nvPr/>
        </p:nvCxnSpPr>
        <p:spPr>
          <a:xfrm>
            <a:off x="4695254" y="4908510"/>
            <a:ext cx="0" cy="104740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A9035-5FCB-750E-6369-14CB1C14ABAB}"/>
              </a:ext>
            </a:extLst>
          </p:cNvPr>
          <p:cNvSpPr txBox="1"/>
          <p:nvPr/>
        </p:nvSpPr>
        <p:spPr>
          <a:xfrm>
            <a:off x="4655116" y="4908509"/>
            <a:ext cx="1074333" cy="246221"/>
          </a:xfrm>
          <a:prstGeom prst="rect">
            <a:avLst/>
          </a:prstGeom>
          <a:noFill/>
        </p:spPr>
        <p:txBody>
          <a:bodyPr wrap="none" rtlCol="0">
            <a:spAutoFit/>
          </a:bodyPr>
          <a:lstStyle/>
          <a:p>
            <a:r>
              <a:rPr lang="en-US" sz="1000" dirty="0"/>
              <a:t>1998 SOE reform</a:t>
            </a:r>
          </a:p>
        </p:txBody>
      </p:sp>
    </p:spTree>
    <p:extLst>
      <p:ext uri="{BB962C8B-B14F-4D97-AF65-F5344CB8AC3E}">
        <p14:creationId xmlns:p14="http://schemas.microsoft.com/office/powerpoint/2010/main" val="909042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9677</TotalTime>
  <Words>4330</Words>
  <Application>Microsoft Macintosh PowerPoint</Application>
  <PresentationFormat>Widescreen</PresentationFormat>
  <Paragraphs>339</Paragraphs>
  <Slides>54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LMRoman10-Regular-Identity-H</vt:lpstr>
      <vt:lpstr>Söhne</vt:lpstr>
      <vt:lpstr>Arial</vt:lpstr>
      <vt:lpstr>Calibri</vt:lpstr>
      <vt:lpstr>Calibri Light</vt:lpstr>
      <vt:lpstr>Candara</vt:lpstr>
      <vt:lpstr>Office Theme</vt:lpstr>
      <vt:lpstr>Contentious Origins of Social Protection: China’s “Treat-driven” Redistribution</vt:lpstr>
      <vt:lpstr>Motivation</vt:lpstr>
      <vt:lpstr>Motivation</vt:lpstr>
      <vt:lpstr>Theoretical Puzzle</vt:lpstr>
      <vt:lpstr>Main Finding</vt:lpstr>
      <vt:lpstr>Pre-reform Welfare State</vt:lpstr>
      <vt:lpstr>Pre-reform Welfare State</vt:lpstr>
      <vt:lpstr>SOE Layoffs and Welfare State</vt:lpstr>
      <vt:lpstr>Critical Juncture</vt:lpstr>
      <vt:lpstr>SOE Layoffs and Welfare State</vt:lpstr>
      <vt:lpstr>Critical Features</vt:lpstr>
      <vt:lpstr>Localization</vt:lpstr>
      <vt:lpstr>PowerPoint Presentation</vt:lpstr>
      <vt:lpstr>Pay-As-You-Go</vt:lpstr>
      <vt:lpstr>Political Responsibility</vt:lpstr>
      <vt:lpstr>“Threat-driven” Strategy of Redistribution</vt:lpstr>
      <vt:lpstr>“Threat-driven” Strategy of Redistribution</vt:lpstr>
      <vt:lpstr>Data</vt:lpstr>
      <vt:lpstr>Case Selection</vt:lpstr>
      <vt:lpstr>Variables</vt:lpstr>
      <vt:lpstr>SOE Layoffs</vt:lpstr>
      <vt:lpstr>Social Security</vt:lpstr>
      <vt:lpstr>OLS Estimation</vt:lpstr>
      <vt:lpstr>Instrumental Variable</vt:lpstr>
      <vt:lpstr>Third-Front Construction</vt:lpstr>
      <vt:lpstr>Instrumental Variable Criteria</vt:lpstr>
      <vt:lpstr>2SLS Model: First Stage</vt:lpstr>
      <vt:lpstr>2SLS Model: First Stage</vt:lpstr>
      <vt:lpstr>2SLS Model: Second Stage</vt:lpstr>
      <vt:lpstr>2SLS Model: Second Stage</vt:lpstr>
      <vt:lpstr>Mechanism</vt:lpstr>
      <vt:lpstr>Implications</vt:lpstr>
      <vt:lpstr>Echo</vt:lpstr>
      <vt:lpstr>Social Security Fund and Subsidies</vt:lpstr>
      <vt:lpstr>Rising Deficits</vt:lpstr>
      <vt:lpstr>Silver Lining of Rebalance</vt:lpstr>
      <vt:lpstr>Research Pipeline</vt:lpstr>
      <vt:lpstr>Thank You!</vt:lpstr>
      <vt:lpstr>Future Research</vt:lpstr>
      <vt:lpstr>Summary Statistics</vt:lpstr>
      <vt:lpstr>Robustness Check</vt:lpstr>
      <vt:lpstr>Robustness Check</vt:lpstr>
      <vt:lpstr>Robustness Check</vt:lpstr>
      <vt:lpstr>PowerPoint Presentation</vt:lpstr>
      <vt:lpstr>PowerPoint Presentation</vt:lpstr>
      <vt:lpstr>2SLS Second Stage: non-SOE SSR (2005)</vt:lpstr>
      <vt:lpstr>2SLS Second Stage: SSR (2005)</vt:lpstr>
      <vt:lpstr>PowerPoint Presentation</vt:lpstr>
      <vt:lpstr>PowerPoint Presentation</vt:lpstr>
      <vt:lpstr>Redistribution, not Rechanneling</vt:lpstr>
      <vt:lpstr>PowerPoint Presentation</vt:lpstr>
      <vt:lpstr>Exclusion restriction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Contentious Origins of Social Protection: China’s “Demand-driven” Redistribution</dc:title>
  <dc:creator>ZHU, Hongshen (qzg6hx)</dc:creator>
  <cp:lastModifiedBy>ZHU, Hongshen (qzg6hx)</cp:lastModifiedBy>
  <cp:revision>68</cp:revision>
  <dcterms:created xsi:type="dcterms:W3CDTF">2023-11-26T04:28:17Z</dcterms:created>
  <dcterms:modified xsi:type="dcterms:W3CDTF">2024-04-15T14:08:04Z</dcterms:modified>
</cp:coreProperties>
</file>